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4"/>
  </p:handoutMasterIdLst>
  <p:sldIdLst>
    <p:sldId id="256" r:id="rId2"/>
    <p:sldId id="1142" r:id="rId3"/>
    <p:sldId id="1138" r:id="rId4"/>
    <p:sldId id="1135" r:id="rId5"/>
    <p:sldId id="1136" r:id="rId6"/>
    <p:sldId id="1137" r:id="rId7"/>
    <p:sldId id="1126" r:id="rId8"/>
    <p:sldId id="1125" r:id="rId9"/>
    <p:sldId id="1128" r:id="rId10"/>
    <p:sldId id="1140" r:id="rId11"/>
    <p:sldId id="1141" r:id="rId12"/>
    <p:sldId id="1139" r:id="rId1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075"/>
    <a:srgbClr val="EF7715"/>
    <a:srgbClr val="005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9" autoAdjust="0"/>
    <p:restoredTop sz="94660"/>
  </p:normalViewPr>
  <p:slideViewPr>
    <p:cSldViewPr snapToGrid="0">
      <p:cViewPr varScale="1">
        <p:scale>
          <a:sx n="56" d="100"/>
          <a:sy n="56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5B91387-F356-434A-B245-17E37B9574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25C9DC-085B-47D9-97C4-62EA8D6BEE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10B55-AA9D-47CE-B27B-07789688AF02}" type="datetimeFigureOut">
              <a:rPr lang="nl-NL" smtClean="0"/>
              <a:t>20-2-2026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5E630F-BC25-4353-8B0F-A365F39CE4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A29963-DC6A-4DEB-874E-71E16BE6EB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07FC-A55A-4612-8755-42E1E0B04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97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F75BA81-631A-43E8-9A07-2A55B33BA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46"/>
            <a:ext cx="24382411" cy="13715107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10D950D-93AA-4507-908A-D1E90B21E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5469" y="4329403"/>
            <a:ext cx="15369041" cy="20713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lang="nl-NL" sz="12000" b="0" i="0" u="none" strike="noStrike" baseline="30000" smtClean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rtl="0"/>
            <a:r>
              <a:rPr lang="nl-NL" dirty="0"/>
              <a:t>TITEL PRESENTATIE</a:t>
            </a:r>
          </a:p>
          <a:p>
            <a:pPr rtl="0"/>
            <a:r>
              <a:rPr lang="nl-NL" dirty="0"/>
              <a:t>TWEEDE REGEL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CAB2D1-F639-4BC7-81AB-FFC92602D9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5242" y="6391468"/>
            <a:ext cx="15369041" cy="110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 Text Bd" panose="020B0503060202020204" pitchFamily="34" charset="0"/>
              </a:defRPr>
            </a:lvl1pPr>
          </a:lstStyle>
          <a:p>
            <a:pPr lvl="0"/>
            <a:r>
              <a:rPr lang="nl-NL" dirty="0"/>
              <a:t>Eventueel subtitel</a:t>
            </a:r>
          </a:p>
        </p:txBody>
      </p:sp>
    </p:spTree>
    <p:extLst>
      <p:ext uri="{BB962C8B-B14F-4D97-AF65-F5344CB8AC3E}">
        <p14:creationId xmlns:p14="http://schemas.microsoft.com/office/powerpoint/2010/main" val="18788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0FE035-1288-4AD7-8238-7DFE6BE22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46"/>
            <a:ext cx="24382411" cy="13715107"/>
          </a:xfrm>
          <a:prstGeom prst="rect">
            <a:avLst/>
          </a:prstGeom>
        </p:spPr>
      </p:pic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61BE0D-2953-47D6-A8A4-C2C252E649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7959" y="5971591"/>
            <a:ext cx="12401907" cy="20713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lang="nl-NL" sz="12000" b="0" i="0" u="none" strike="noStrike" baseline="30000" smtClean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rtl="0"/>
            <a:r>
              <a:rPr lang="nl-NL" dirty="0"/>
              <a:t>EERSTE REGEL</a:t>
            </a:r>
          </a:p>
          <a:p>
            <a:pPr rtl="0"/>
            <a:r>
              <a:rPr lang="nl-NL" dirty="0"/>
              <a:t>TWEEDE REGEL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ADE8B4AF-365A-4DD6-82A7-F9AC83A4AE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7732" y="8033656"/>
            <a:ext cx="12401907" cy="110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 Text Bd" panose="020B0503060202020204" pitchFamily="34" charset="0"/>
              </a:defRPr>
            </a:lvl1pPr>
          </a:lstStyle>
          <a:p>
            <a:pPr lvl="0"/>
            <a:r>
              <a:rPr lang="nl-NL" dirty="0"/>
              <a:t>Eventueel subtitel</a:t>
            </a:r>
          </a:p>
        </p:txBody>
      </p:sp>
      <p:sp>
        <p:nvSpPr>
          <p:cNvPr id="2" name="Rechthoek: afgeronde bovenhoeken 1">
            <a:extLst>
              <a:ext uri="{FF2B5EF4-FFF2-40B4-BE49-F238E27FC236}">
                <a16:creationId xmlns:a16="http://schemas.microsoft.com/office/drawing/2014/main" id="{8728F613-8D8B-4556-A2D0-CFEA85AC7B24}"/>
              </a:ext>
            </a:extLst>
          </p:cNvPr>
          <p:cNvSpPr/>
          <p:nvPr userDrawn="1"/>
        </p:nvSpPr>
        <p:spPr>
          <a:xfrm rot="10800000">
            <a:off x="1135063" y="0"/>
            <a:ext cx="4943475" cy="4640263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1FE60107-98D3-43FC-9DA0-29169837B4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6942" y="593968"/>
            <a:ext cx="3975100" cy="34523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Klik hier voor het invoegen van een logo</a:t>
            </a:r>
          </a:p>
        </p:txBody>
      </p:sp>
    </p:spTree>
    <p:extLst>
      <p:ext uri="{BB962C8B-B14F-4D97-AF65-F5344CB8AC3E}">
        <p14:creationId xmlns:p14="http://schemas.microsoft.com/office/powerpoint/2010/main" val="297347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4561207-2DE8-C8AD-FA67-722243111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DD4CF4D-694E-4D97-95F7-C4A31ACF77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67134"/>
            <a:ext cx="24382413" cy="92186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accent1">
                    <a:lumMod val="75000"/>
                  </a:schemeClr>
                </a:solidFill>
                <a:latin typeface="Co Text" panose="020B0503060202020204" pitchFamily="34" charset="0"/>
              </a:defRPr>
            </a:lvl1pPr>
          </a:lstStyle>
          <a:p>
            <a:r>
              <a:rPr lang="nl-NL" dirty="0"/>
              <a:t>Klik hier voor het invoegen van een afbeelding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D3B0EF07-11C7-4301-B57D-14592CD26B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F580DC-940C-774B-5E45-E1AF9A67C1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7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4B527A0-20C1-142E-4402-D13F5F354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4A845219-6840-4382-A484-1F687FABA3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2" name="Tijdelijke aanduiding voor tekst 5">
            <a:extLst>
              <a:ext uri="{FF2B5EF4-FFF2-40B4-BE49-F238E27FC236}">
                <a16:creationId xmlns:a16="http://schemas.microsoft.com/office/drawing/2014/main" id="{455850C1-DF7C-4517-8224-3BD1D49002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2075" y="3345427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u="sng">
                <a:solidFill>
                  <a:srgbClr val="004075"/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 dirty="0"/>
              <a:t>Kop</a:t>
            </a:r>
          </a:p>
        </p:txBody>
      </p:sp>
      <p:sp>
        <p:nvSpPr>
          <p:cNvPr id="23" name="Tijdelijke aanduiding voor tekst 17">
            <a:extLst>
              <a:ext uri="{FF2B5EF4-FFF2-40B4-BE49-F238E27FC236}">
                <a16:creationId xmlns:a16="http://schemas.microsoft.com/office/drawing/2014/main" id="{32103674-BBB8-4D2A-A4E0-CAECF6B69D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62075" y="4468483"/>
            <a:ext cx="9759950" cy="652297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 marL="914354" indent="0">
              <a:buFont typeface="Arial" panose="020B0604020202020204" pitchFamily="34" charset="0"/>
              <a:buNone/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1828709" indent="0">
              <a:buNone/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>
              <a:defRPr>
                <a:latin typeface="Co Text" panose="020B0503060202020204" pitchFamily="34" charset="0"/>
              </a:defRPr>
            </a:lvl4pPr>
            <a:lvl5pPr>
              <a:defRPr>
                <a:latin typeface="Co Text" panose="020B050306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5">
            <a:extLst>
              <a:ext uri="{FF2B5EF4-FFF2-40B4-BE49-F238E27FC236}">
                <a16:creationId xmlns:a16="http://schemas.microsoft.com/office/drawing/2014/main" id="{3F59AA2B-B57F-4C84-BA0D-761B607689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23176" y="3345427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u="sng">
                <a:solidFill>
                  <a:srgbClr val="004075"/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 dirty="0"/>
              <a:t>Kop</a:t>
            </a:r>
          </a:p>
        </p:txBody>
      </p:sp>
      <p:sp>
        <p:nvSpPr>
          <p:cNvPr id="25" name="Tijdelijke aanduiding voor tekst 17">
            <a:extLst>
              <a:ext uri="{FF2B5EF4-FFF2-40B4-BE49-F238E27FC236}">
                <a16:creationId xmlns:a16="http://schemas.microsoft.com/office/drawing/2014/main" id="{00C468B3-5101-4AFE-BBE3-07EE59CB0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23176" y="4468483"/>
            <a:ext cx="9759950" cy="652297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298DAE-5E5D-B88C-82EF-8E51C28B8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3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9AA9A97-19B3-B887-4D24-F9030A25B9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48102742-F0ED-4349-990A-46C917D85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142941D5-4092-4A7E-B2D6-B045DB97C2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484100" y="4329113"/>
            <a:ext cx="10536237" cy="6404198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Bd" panose="020B0503060202020204" pitchFamily="34" charset="0"/>
              </a:defRPr>
            </a:lvl1pPr>
          </a:lstStyle>
          <a:p>
            <a:r>
              <a:rPr lang="nl-NL" dirty="0"/>
              <a:t>Klik hier voor het invoegen van een afbeelding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39224803-A4F3-4E87-B1C4-E7D6B8EE3E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2075" y="3345427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u="sng">
                <a:solidFill>
                  <a:srgbClr val="004075"/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 dirty="0"/>
              <a:t>Kop</a:t>
            </a:r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6485BBB9-017F-4FE0-90D3-733CC22E38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62075" y="4468483"/>
            <a:ext cx="9759950" cy="652297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 marL="914354" indent="0">
              <a:buFont typeface="Arial" panose="020B0604020202020204" pitchFamily="34" charset="0"/>
              <a:buNone/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1828709" indent="0">
              <a:buNone/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>
              <a:defRPr>
                <a:latin typeface="Co Text" panose="020B0503060202020204" pitchFamily="34" charset="0"/>
              </a:defRPr>
            </a:lvl4pPr>
            <a:lvl5pPr>
              <a:defRPr>
                <a:latin typeface="Co Text" panose="020B050306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ED1FB9-816D-1494-6B65-7873B256D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4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3939A24-439F-1348-00D9-7555CB117C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AF01FD-EEC8-D887-6FC4-E9A2737E6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48102742-F0ED-4349-990A-46C917D85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871B4B2B-85A9-45A2-93DB-B193F27E6B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074" y="4468483"/>
            <a:ext cx="21584189" cy="62648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5EA9"/>
                </a:solidFill>
                <a:latin typeface="Co Text" panose="020B0503060202020204" pitchFamily="34" charset="0"/>
              </a:defRPr>
            </a:lvl1pPr>
            <a:lvl2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>
              <a:defRPr lang="nl-NL" sz="3200" kern="1200" dirty="0" smtClean="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6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D5609019-DE98-4F74-8E28-76851ECF42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2075" y="3345427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u="sng">
                <a:solidFill>
                  <a:srgbClr val="004075"/>
                </a:solidFill>
                <a:latin typeface="Co Text" panose="020B0503060202020204" pitchFamily="34" charset="0"/>
              </a:defRPr>
            </a:lvl1pPr>
          </a:lstStyle>
          <a:p>
            <a:pPr lvl="0"/>
            <a:r>
              <a:rPr lang="nl-NL" dirty="0"/>
              <a:t>Kop</a:t>
            </a:r>
          </a:p>
        </p:txBody>
      </p:sp>
    </p:spTree>
    <p:extLst>
      <p:ext uri="{BB962C8B-B14F-4D97-AF65-F5344CB8AC3E}">
        <p14:creationId xmlns:p14="http://schemas.microsoft.com/office/powerpoint/2010/main" val="38777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0AB1ED-0E74-0412-6399-AA9BB5483B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BB72F21-6B21-A35D-AD3A-D52803E880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2477750"/>
            <a:ext cx="24382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48102742-F0ED-4349-990A-46C917D85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cap="all" baseline="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142941D5-4092-4A7E-B2D6-B045DB97C2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947641" y="4329113"/>
            <a:ext cx="8072696" cy="4124423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r>
              <a:rPr lang="nl-NL" dirty="0"/>
              <a:t>Klik hier voor het invoegen van een afbeelding</a:t>
            </a:r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6F1C366E-6832-4B4F-9D2F-61EB2374B3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62075" y="3726611"/>
            <a:ext cx="12036684" cy="47269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075"/>
                </a:solidFill>
                <a:latin typeface="Co Text" panose="020B0503060202020204" pitchFamily="34" charset="0"/>
              </a:defRPr>
            </a:lvl1pPr>
            <a:lvl2pPr>
              <a:defRPr>
                <a:latin typeface="Co Text" panose="020B0503060202020204" pitchFamily="34" charset="0"/>
              </a:defRPr>
            </a:lvl2pPr>
            <a:lvl3pPr>
              <a:defRPr>
                <a:latin typeface="Co Text" panose="020B0503060202020204" pitchFamily="34" charset="0"/>
              </a:defRPr>
            </a:lvl3pPr>
            <a:lvl4pPr>
              <a:defRPr>
                <a:latin typeface="Co Text" panose="020B0503060202020204" pitchFamily="34" charset="0"/>
              </a:defRPr>
            </a:lvl4pPr>
            <a:lvl5pPr>
              <a:defRPr>
                <a:latin typeface="Co Text" panose="020B050306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A21C436-7C23-45B1-A753-6A265945EC5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62074" y="9088016"/>
            <a:ext cx="5057387" cy="2537927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r>
              <a:rPr lang="nl-NL" dirty="0"/>
              <a:t>Klik hier voor het invoegen van een afbeelding</a:t>
            </a:r>
          </a:p>
        </p:txBody>
      </p:sp>
      <p:sp>
        <p:nvSpPr>
          <p:cNvPr id="14" name="Tijdelijke aanduiding voor afbeelding 4">
            <a:extLst>
              <a:ext uri="{FF2B5EF4-FFF2-40B4-BE49-F238E27FC236}">
                <a16:creationId xmlns:a16="http://schemas.microsoft.com/office/drawing/2014/main" id="{4AB6A16E-B4EF-493F-877E-63BF968EFC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7962950" y="9088015"/>
            <a:ext cx="5057387" cy="2537927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r>
              <a:rPr lang="nl-NL" dirty="0"/>
              <a:t>Klik hier voor het invoegen van een afbeelding</a:t>
            </a:r>
          </a:p>
        </p:txBody>
      </p:sp>
      <p:sp>
        <p:nvSpPr>
          <p:cNvPr id="15" name="Tijdelijke aanduiding voor afbeelding 4">
            <a:extLst>
              <a:ext uri="{FF2B5EF4-FFF2-40B4-BE49-F238E27FC236}">
                <a16:creationId xmlns:a16="http://schemas.microsoft.com/office/drawing/2014/main" id="{70AAB8FB-5606-4B40-A3C2-26544454F02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418947" y="9088014"/>
            <a:ext cx="5057387" cy="2537927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r>
              <a:rPr lang="nl-NL" dirty="0"/>
              <a:t>Klik hier voor het invoegen van een afbeelding</a:t>
            </a:r>
          </a:p>
        </p:txBody>
      </p:sp>
      <p:sp>
        <p:nvSpPr>
          <p:cNvPr id="16" name="Tijdelijke aanduiding voor afbeelding 4">
            <a:extLst>
              <a:ext uri="{FF2B5EF4-FFF2-40B4-BE49-F238E27FC236}">
                <a16:creationId xmlns:a16="http://schemas.microsoft.com/office/drawing/2014/main" id="{6F034DC9-CDEE-47AB-9FBA-B498A610793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06079" y="9088014"/>
            <a:ext cx="5057387" cy="2537927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4075"/>
                </a:solidFill>
                <a:latin typeface="Co Text Lt" panose="020B0503060202020204" pitchFamily="34" charset="0"/>
              </a:defRPr>
            </a:lvl1pPr>
          </a:lstStyle>
          <a:p>
            <a:r>
              <a:rPr lang="nl-NL" dirty="0"/>
              <a:t>Klik hier voor het invoegen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541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157C5A3-4593-4BDA-8790-D6F33B2F5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46"/>
            <a:ext cx="24382411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A691E5-04E7-489A-815C-3AD22085E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46"/>
            <a:ext cx="24382411" cy="13715107"/>
          </a:xfrm>
          <a:prstGeom prst="rect">
            <a:avLst/>
          </a:prstGeom>
        </p:spPr>
      </p:pic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EFB4FFF2-5C45-4C5B-9DB8-1EA50EB39E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2075" y="4328838"/>
            <a:ext cx="9759950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004075"/>
                </a:solidFill>
              </a:defRPr>
            </a:lvl1pPr>
          </a:lstStyle>
          <a:p>
            <a:pPr lvl="0"/>
            <a:r>
              <a:rPr lang="nl-NL" dirty="0"/>
              <a:t>kop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48102742-F0ED-4349-990A-46C917D85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2075" y="1017195"/>
            <a:ext cx="17261827" cy="933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  <a:latin typeface="Co Headline Bd" panose="020B0503060202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142941D5-4092-4A7E-B2D6-B045DB97C2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484100" y="4329113"/>
            <a:ext cx="10536237" cy="6404198"/>
          </a:xfrm>
          <a:prstGeom prst="rect">
            <a:avLst/>
          </a:prstGeom>
        </p:spPr>
        <p:txBody>
          <a:bodyPr anchor="ctr"/>
          <a:lstStyle>
            <a:lvl1pPr marL="0" marR="0" indent="0" algn="ctr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1">
                    <a:lumMod val="75000"/>
                  </a:schemeClr>
                </a:solidFill>
                <a:latin typeface="Co Text Bd" panose="020B0503060202020204" pitchFamily="34" charset="0"/>
              </a:defRPr>
            </a:lvl1pPr>
          </a:lstStyle>
          <a:p>
            <a:r>
              <a:rPr lang="nl-NL" dirty="0"/>
              <a:t>Klik hier voor het invoegen van een afbeelding</a:t>
            </a:r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871B4B2B-85A9-45A2-93DB-B193F27E6B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075" y="5131839"/>
            <a:ext cx="9759950" cy="56014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5EA9"/>
                </a:solidFill>
                <a:latin typeface="Co Text" panose="020B0503060202020204" pitchFamily="34" charset="0"/>
              </a:defRPr>
            </a:lvl1pPr>
            <a:lvl2pPr>
              <a:defRPr>
                <a:latin typeface="Co Text" panose="020B0503060202020204" pitchFamily="34" charset="0"/>
              </a:defRPr>
            </a:lvl2pPr>
            <a:lvl3pPr>
              <a:defRPr>
                <a:latin typeface="Co Text" panose="020B0503060202020204" pitchFamily="34" charset="0"/>
              </a:defRPr>
            </a:lvl3pPr>
            <a:lvl4pPr>
              <a:defRPr>
                <a:latin typeface="Co Text" panose="020B0503060202020204" pitchFamily="34" charset="0"/>
              </a:defRPr>
            </a:lvl4pPr>
            <a:lvl5pPr>
              <a:defRPr>
                <a:latin typeface="Co Text" panose="020B050306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467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31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0" r:id="rId3"/>
    <p:sldLayoutId id="2147483720" r:id="rId4"/>
    <p:sldLayoutId id="2147483712" r:id="rId5"/>
    <p:sldLayoutId id="2147483722" r:id="rId6"/>
    <p:sldLayoutId id="2147483721" r:id="rId7"/>
    <p:sldLayoutId id="2147483714" r:id="rId8"/>
    <p:sldLayoutId id="2147483723" r:id="rId9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paletsystem.co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91FFC1-7612-4E3C-BB5B-7B132206D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5242" y="5429733"/>
            <a:ext cx="15369041" cy="2071397"/>
          </a:xfrm>
        </p:spPr>
        <p:txBody>
          <a:bodyPr/>
          <a:lstStyle/>
          <a:p>
            <a:r>
              <a:rPr lang="nl-NL" dirty="0"/>
              <a:t>KLG Europe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845D23-6A84-46F0-9394-2B73A0350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France specialist | 2026</a:t>
            </a:r>
          </a:p>
        </p:txBody>
      </p:sp>
    </p:spTree>
    <p:extLst>
      <p:ext uri="{BB962C8B-B14F-4D97-AF65-F5344CB8AC3E}">
        <p14:creationId xmlns:p14="http://schemas.microsoft.com/office/powerpoint/2010/main" val="426513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414827B9-D767-220E-D60C-D53DA184DFAF}"/>
              </a:ext>
            </a:extLst>
          </p:cNvPr>
          <p:cNvSpPr txBox="1">
            <a:spLocks/>
          </p:cNvSpPr>
          <p:nvPr/>
        </p:nvSpPr>
        <p:spPr>
          <a:xfrm>
            <a:off x="1362075" y="1017195"/>
            <a:ext cx="18344178" cy="93319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7200" kern="1200">
                <a:solidFill>
                  <a:schemeClr val="bg1"/>
                </a:solidFill>
                <a:latin typeface="Co Headline Bd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cap="all" dirty="0"/>
              <a:t>Corporate social responsibility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5D0AC5-B6E6-4A3F-2FF4-170C2BB5399D}"/>
              </a:ext>
            </a:extLst>
          </p:cNvPr>
          <p:cNvSpPr txBox="1">
            <a:spLocks/>
          </p:cNvSpPr>
          <p:nvPr/>
        </p:nvSpPr>
        <p:spPr>
          <a:xfrm>
            <a:off x="1711209" y="4315622"/>
            <a:ext cx="12036684" cy="4124423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7715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45F4E25-B2CE-C538-AE3C-58A2E154C688}"/>
              </a:ext>
            </a:extLst>
          </p:cNvPr>
          <p:cNvSpPr txBox="1">
            <a:spLocks/>
          </p:cNvSpPr>
          <p:nvPr/>
        </p:nvSpPr>
        <p:spPr>
          <a:xfrm>
            <a:off x="1028887" y="4171235"/>
            <a:ext cx="13401328" cy="4124423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Green Logistics</a:t>
            </a:r>
          </a:p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Reduction CO2 emission</a:t>
            </a:r>
          </a:p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Fuel consumption checks on all vehicles and drivers</a:t>
            </a:r>
          </a:p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All trucks EURO 6</a:t>
            </a:r>
          </a:p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Eco driving training for drivers</a:t>
            </a:r>
          </a:p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Transport modality</a:t>
            </a:r>
          </a:p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Green IT</a:t>
            </a:r>
          </a:p>
          <a:p>
            <a:pPr>
              <a:buClr>
                <a:srgbClr val="004075"/>
              </a:buClr>
            </a:pPr>
            <a:r>
              <a:rPr lang="nl-NL" dirty="0">
                <a:solidFill>
                  <a:srgbClr val="004075"/>
                </a:solidFill>
              </a:rPr>
              <a:t>Occupational safety and health</a:t>
            </a:r>
          </a:p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Steady course - financially solid</a:t>
            </a:r>
          </a:p>
          <a:p>
            <a:pPr>
              <a:buClr>
                <a:srgbClr val="004075"/>
              </a:buClr>
            </a:pPr>
            <a:r>
              <a:rPr lang="en-US" dirty="0">
                <a:solidFill>
                  <a:srgbClr val="004075"/>
                </a:solidFill>
              </a:rPr>
              <a:t>Social innovation</a:t>
            </a:r>
          </a:p>
          <a:p>
            <a:pPr>
              <a:buClr>
                <a:srgbClr val="004075"/>
              </a:buClr>
            </a:pPr>
            <a:endParaRPr lang="en-US" dirty="0">
              <a:solidFill>
                <a:srgbClr val="004075"/>
              </a:solidFill>
            </a:endParaRPr>
          </a:p>
          <a:p>
            <a:pPr>
              <a:buClr>
                <a:srgbClr val="004075"/>
              </a:buClr>
            </a:pPr>
            <a:endParaRPr lang="en-US" dirty="0">
              <a:solidFill>
                <a:srgbClr val="004075"/>
              </a:solidFill>
            </a:endParaRPr>
          </a:p>
        </p:txBody>
      </p:sp>
      <p:pic>
        <p:nvPicPr>
          <p:cNvPr id="10" name="Afbeelding 9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A02F4A69-10FF-D7C5-CB2E-D2C97D709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7433" y="7614096"/>
            <a:ext cx="4131734" cy="5386174"/>
          </a:xfrm>
          <a:prstGeom prst="rect">
            <a:avLst/>
          </a:prstGeom>
        </p:spPr>
      </p:pic>
      <p:pic>
        <p:nvPicPr>
          <p:cNvPr id="11" name="Afbeelding 10" descr="Afbeelding met tekst, clipart, Graphics, grafische vormgeving&#10;&#10;Automatisch gegenereerde beschrijving">
            <a:extLst>
              <a:ext uri="{FF2B5EF4-FFF2-40B4-BE49-F238E27FC236}">
                <a16:creationId xmlns:a16="http://schemas.microsoft.com/office/drawing/2014/main" id="{40F657D3-D56E-F417-7A4E-41995138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6488" y="4257675"/>
            <a:ext cx="11088687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8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C4BE76-8A76-7EC8-D3BA-B472DE9D34EE}"/>
              </a:ext>
            </a:extLst>
          </p:cNvPr>
          <p:cNvSpPr/>
          <p:nvPr/>
        </p:nvSpPr>
        <p:spPr>
          <a:xfrm>
            <a:off x="0" y="10865224"/>
            <a:ext cx="24382413" cy="2850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1">
            <a:extLst>
              <a:ext uri="{FF2B5EF4-FFF2-40B4-BE49-F238E27FC236}">
                <a16:creationId xmlns:a16="http://schemas.microsoft.com/office/drawing/2014/main" id="{7A1644DB-67A2-F90D-299A-9EBA22DDE118}"/>
              </a:ext>
            </a:extLst>
          </p:cNvPr>
          <p:cNvSpPr txBox="1">
            <a:spLocks/>
          </p:cNvSpPr>
          <p:nvPr/>
        </p:nvSpPr>
        <p:spPr>
          <a:xfrm>
            <a:off x="1362075" y="1017195"/>
            <a:ext cx="18344178" cy="93319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7200" kern="1200">
                <a:solidFill>
                  <a:schemeClr val="bg1"/>
                </a:solidFill>
                <a:latin typeface="Co Headline Bd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cap="all" dirty="0"/>
              <a:t>Corporate social responsibility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3D74DA94-7049-41C5-7A85-73F04FE86456}"/>
              </a:ext>
            </a:extLst>
          </p:cNvPr>
          <p:cNvSpPr/>
          <p:nvPr/>
        </p:nvSpPr>
        <p:spPr>
          <a:xfrm>
            <a:off x="-152400" y="3670326"/>
            <a:ext cx="25565100" cy="7392983"/>
          </a:xfrm>
          <a:custGeom>
            <a:avLst/>
            <a:gdLst>
              <a:gd name="connsiteX0" fmla="*/ 0 w 25565100"/>
              <a:gd name="connsiteY0" fmla="*/ 1322731 h 7392983"/>
              <a:gd name="connsiteX1" fmla="*/ 5105400 w 25565100"/>
              <a:gd name="connsiteY1" fmla="*/ 1303681 h 7392983"/>
              <a:gd name="connsiteX2" fmla="*/ 5943600 w 25565100"/>
              <a:gd name="connsiteY2" fmla="*/ 6161431 h 7392983"/>
              <a:gd name="connsiteX3" fmla="*/ 13068300 w 25565100"/>
              <a:gd name="connsiteY3" fmla="*/ 6656731 h 7392983"/>
              <a:gd name="connsiteX4" fmla="*/ 13773150 w 25565100"/>
              <a:gd name="connsiteY4" fmla="*/ 979831 h 7392983"/>
              <a:gd name="connsiteX5" fmla="*/ 20173950 w 25565100"/>
              <a:gd name="connsiteY5" fmla="*/ 560731 h 7392983"/>
              <a:gd name="connsiteX6" fmla="*/ 20669250 w 25565100"/>
              <a:gd name="connsiteY6" fmla="*/ 6751981 h 7392983"/>
              <a:gd name="connsiteX7" fmla="*/ 25565100 w 25565100"/>
              <a:gd name="connsiteY7" fmla="*/ 6885331 h 73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100" h="7392983">
                <a:moveTo>
                  <a:pt x="0" y="1322731"/>
                </a:moveTo>
                <a:cubicBezTo>
                  <a:pt x="2057400" y="909981"/>
                  <a:pt x="4114800" y="497231"/>
                  <a:pt x="5105400" y="1303681"/>
                </a:cubicBezTo>
                <a:cubicBezTo>
                  <a:pt x="6096000" y="2110131"/>
                  <a:pt x="4616450" y="5269256"/>
                  <a:pt x="5943600" y="6161431"/>
                </a:cubicBezTo>
                <a:cubicBezTo>
                  <a:pt x="7270750" y="7053606"/>
                  <a:pt x="11763375" y="7520331"/>
                  <a:pt x="13068300" y="6656731"/>
                </a:cubicBezTo>
                <a:cubicBezTo>
                  <a:pt x="14373225" y="5793131"/>
                  <a:pt x="12588875" y="1995831"/>
                  <a:pt x="13773150" y="979831"/>
                </a:cubicBezTo>
                <a:cubicBezTo>
                  <a:pt x="14957425" y="-36169"/>
                  <a:pt x="19024600" y="-401294"/>
                  <a:pt x="20173950" y="560731"/>
                </a:cubicBezTo>
                <a:cubicBezTo>
                  <a:pt x="21323300" y="1522756"/>
                  <a:pt x="19770725" y="5697881"/>
                  <a:pt x="20669250" y="6751981"/>
                </a:cubicBezTo>
                <a:cubicBezTo>
                  <a:pt x="21567775" y="7806081"/>
                  <a:pt x="23566437" y="7345706"/>
                  <a:pt x="25565100" y="6885331"/>
                </a:cubicBezTo>
              </a:path>
            </a:pathLst>
          </a:custGeom>
          <a:noFill/>
          <a:ln w="1016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1877DFA2-70D2-CCFF-5313-FEE4B7A3399C}"/>
              </a:ext>
            </a:extLst>
          </p:cNvPr>
          <p:cNvSpPr/>
          <p:nvPr/>
        </p:nvSpPr>
        <p:spPr>
          <a:xfrm>
            <a:off x="0" y="3822726"/>
            <a:ext cx="25565100" cy="7392983"/>
          </a:xfrm>
          <a:custGeom>
            <a:avLst/>
            <a:gdLst>
              <a:gd name="connsiteX0" fmla="*/ 0 w 25565100"/>
              <a:gd name="connsiteY0" fmla="*/ 1322731 h 7392983"/>
              <a:gd name="connsiteX1" fmla="*/ 5105400 w 25565100"/>
              <a:gd name="connsiteY1" fmla="*/ 1303681 h 7392983"/>
              <a:gd name="connsiteX2" fmla="*/ 5943600 w 25565100"/>
              <a:gd name="connsiteY2" fmla="*/ 6161431 h 7392983"/>
              <a:gd name="connsiteX3" fmla="*/ 13068300 w 25565100"/>
              <a:gd name="connsiteY3" fmla="*/ 6656731 h 7392983"/>
              <a:gd name="connsiteX4" fmla="*/ 13773150 w 25565100"/>
              <a:gd name="connsiteY4" fmla="*/ 979831 h 7392983"/>
              <a:gd name="connsiteX5" fmla="*/ 20173950 w 25565100"/>
              <a:gd name="connsiteY5" fmla="*/ 560731 h 7392983"/>
              <a:gd name="connsiteX6" fmla="*/ 20669250 w 25565100"/>
              <a:gd name="connsiteY6" fmla="*/ 6751981 h 7392983"/>
              <a:gd name="connsiteX7" fmla="*/ 25565100 w 25565100"/>
              <a:gd name="connsiteY7" fmla="*/ 6885331 h 73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65100" h="7392983">
                <a:moveTo>
                  <a:pt x="0" y="1322731"/>
                </a:moveTo>
                <a:cubicBezTo>
                  <a:pt x="2057400" y="909981"/>
                  <a:pt x="4114800" y="497231"/>
                  <a:pt x="5105400" y="1303681"/>
                </a:cubicBezTo>
                <a:cubicBezTo>
                  <a:pt x="6096000" y="2110131"/>
                  <a:pt x="4616450" y="5269256"/>
                  <a:pt x="5943600" y="6161431"/>
                </a:cubicBezTo>
                <a:cubicBezTo>
                  <a:pt x="7270750" y="7053606"/>
                  <a:pt x="11763375" y="7520331"/>
                  <a:pt x="13068300" y="6656731"/>
                </a:cubicBezTo>
                <a:cubicBezTo>
                  <a:pt x="14373225" y="5793131"/>
                  <a:pt x="12588875" y="1995831"/>
                  <a:pt x="13773150" y="979831"/>
                </a:cubicBezTo>
                <a:cubicBezTo>
                  <a:pt x="14957425" y="-36169"/>
                  <a:pt x="19024600" y="-401294"/>
                  <a:pt x="20173950" y="560731"/>
                </a:cubicBezTo>
                <a:cubicBezTo>
                  <a:pt x="21323300" y="1522756"/>
                  <a:pt x="19770725" y="5697881"/>
                  <a:pt x="20669250" y="6751981"/>
                </a:cubicBezTo>
                <a:cubicBezTo>
                  <a:pt x="21567775" y="7806081"/>
                  <a:pt x="23566437" y="7345706"/>
                  <a:pt x="25565100" y="6885331"/>
                </a:cubicBezTo>
              </a:path>
            </a:pathLst>
          </a:custGeom>
          <a:noFill/>
          <a:ln w="127000" cap="rnd">
            <a:solidFill>
              <a:schemeClr val="bg1"/>
            </a:solidFill>
            <a:prstDash val="sysDash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ED41C24-EE6E-9D2C-F36E-9CF053A2F70C}"/>
              </a:ext>
            </a:extLst>
          </p:cNvPr>
          <p:cNvSpPr/>
          <p:nvPr/>
        </p:nvSpPr>
        <p:spPr>
          <a:xfrm>
            <a:off x="0" y="12303805"/>
            <a:ext cx="24382413" cy="141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6FBD61A-3567-7242-91E5-99FB63432DE1}"/>
              </a:ext>
            </a:extLst>
          </p:cNvPr>
          <p:cNvSpPr txBox="1"/>
          <p:nvPr/>
        </p:nvSpPr>
        <p:spPr>
          <a:xfrm>
            <a:off x="223044" y="6634224"/>
            <a:ext cx="43489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Consolidating </a:t>
            </a:r>
            <a:r>
              <a:rPr lang="en-US" sz="2400" dirty="0">
                <a:solidFill>
                  <a:srgbClr val="004075"/>
                </a:solidFill>
                <a:latin typeface="Co Text" panose="020B0503060202020204" pitchFamily="34" charset="0"/>
              </a:rPr>
              <a:t>s</a:t>
            </a:r>
            <a:r>
              <a:rPr lang="en-US" sz="2400" b="0" i="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ustainability </a:t>
            </a:r>
            <a:r>
              <a:rPr lang="en-US" sz="2400" dirty="0">
                <a:solidFill>
                  <a:srgbClr val="004075"/>
                </a:solidFill>
                <a:latin typeface="Co Text" panose="020B0503060202020204" pitchFamily="34" charset="0"/>
              </a:rPr>
              <a:t>g</a:t>
            </a:r>
            <a:r>
              <a:rPr lang="en-US" sz="2400" b="0" i="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oals and milestones</a:t>
            </a:r>
            <a:endParaRPr lang="en-US" sz="2400" dirty="0">
              <a:solidFill>
                <a:srgbClr val="004075"/>
              </a:solidFill>
              <a:effectLst/>
              <a:latin typeface="Co Text" panose="020B050306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Core values: Green, Economy, Organization, Respect, Growth, and Ethics.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Key aspects of our business, employees, customers, suppliers, environment, community &amp; education, certificates, and code of conduct.</a:t>
            </a:r>
            <a:endParaRPr lang="en-US" sz="2400" dirty="0">
              <a:solidFill>
                <a:srgbClr val="004075"/>
              </a:solidFill>
              <a:effectLst/>
              <a:latin typeface="Co Text" panose="020B0503060202020204" pitchFamily="34" charset="0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CD9273D-D17A-188D-E764-3952E633225E}"/>
              </a:ext>
            </a:extLst>
          </p:cNvPr>
          <p:cNvGrpSpPr/>
          <p:nvPr/>
        </p:nvGrpSpPr>
        <p:grpSpPr>
          <a:xfrm>
            <a:off x="1362075" y="4604555"/>
            <a:ext cx="4755591" cy="1800000"/>
            <a:chOff x="127305" y="5227658"/>
            <a:chExt cx="4755591" cy="1800000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2F54C4AC-8563-C96D-490C-B4C577AD1C47}"/>
                </a:ext>
              </a:extLst>
            </p:cNvPr>
            <p:cNvSpPr/>
            <p:nvPr/>
          </p:nvSpPr>
          <p:spPr>
            <a:xfrm>
              <a:off x="127305" y="5347926"/>
              <a:ext cx="4755591" cy="1510074"/>
            </a:xfrm>
            <a:prstGeom prst="roundRect">
              <a:avLst>
                <a:gd name="adj" fmla="val 50000"/>
              </a:avLst>
            </a:prstGeom>
            <a:solidFill>
              <a:srgbClr val="00407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4000" dirty="0">
                  <a:latin typeface="Co Headline Bd" panose="020B0503060202020204" pitchFamily="34" charset="0"/>
                </a:rPr>
                <a:t>1 GEORGE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8A9B04E-E2C7-EE69-A248-D0234693C4E9}"/>
                </a:ext>
              </a:extLst>
            </p:cNvPr>
            <p:cNvSpPr/>
            <p:nvPr/>
          </p:nvSpPr>
          <p:spPr>
            <a:xfrm>
              <a:off x="127305" y="5227658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40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0" dirty="0">
                <a:latin typeface="Co Headline Bd" panose="020B0503060202020204" pitchFamily="34" charset="0"/>
              </a:endParaRPr>
            </a:p>
          </p:txBody>
        </p:sp>
      </p:grpSp>
      <p:pic>
        <p:nvPicPr>
          <p:cNvPr id="16" name="Afbeelding 15" descr="Afbeelding met tekenfilm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1C75EC34-1A05-F2B2-B776-734ACE7A34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55" y="4525294"/>
            <a:ext cx="3096468" cy="205258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27321BDF-F8EE-E762-D99A-4AD919244C3C}"/>
              </a:ext>
            </a:extLst>
          </p:cNvPr>
          <p:cNvGrpSpPr/>
          <p:nvPr/>
        </p:nvGrpSpPr>
        <p:grpSpPr>
          <a:xfrm>
            <a:off x="4671166" y="10360988"/>
            <a:ext cx="4755591" cy="1800000"/>
            <a:chOff x="127305" y="5227658"/>
            <a:chExt cx="4755591" cy="1800000"/>
          </a:xfrm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55933AD2-5F2D-E625-38AB-26E0A4C007EA}"/>
                </a:ext>
              </a:extLst>
            </p:cNvPr>
            <p:cNvSpPr/>
            <p:nvPr/>
          </p:nvSpPr>
          <p:spPr>
            <a:xfrm>
              <a:off x="127305" y="5347926"/>
              <a:ext cx="4755591" cy="1510074"/>
            </a:xfrm>
            <a:prstGeom prst="roundRect">
              <a:avLst>
                <a:gd name="adj" fmla="val 50000"/>
              </a:avLst>
            </a:prstGeom>
            <a:solidFill>
              <a:srgbClr val="00407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4000" dirty="0">
                  <a:latin typeface="Co Headline Bd" panose="020B0503060202020204" pitchFamily="34" charset="0"/>
                </a:rPr>
                <a:t>2 GOALS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5C90A12A-67D5-8C82-C1DE-BAECBABB6AA1}"/>
                </a:ext>
              </a:extLst>
            </p:cNvPr>
            <p:cNvSpPr/>
            <p:nvPr/>
          </p:nvSpPr>
          <p:spPr>
            <a:xfrm>
              <a:off x="127305" y="5227658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40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0" dirty="0">
                <a:latin typeface="Co Headline Bd" panose="020B0503060202020204" pitchFamily="34" charset="0"/>
              </a:endParaRPr>
            </a:p>
          </p:txBody>
        </p:sp>
      </p:grpSp>
      <p:pic>
        <p:nvPicPr>
          <p:cNvPr id="20" name="Afbeelding 19" descr="Afbeelding met tekst, doos, Lettertype, ontwerp&#10;&#10;Automatisch gegenereerde beschrijving">
            <a:extLst>
              <a:ext uri="{FF2B5EF4-FFF2-40B4-BE49-F238E27FC236}">
                <a16:creationId xmlns:a16="http://schemas.microsoft.com/office/drawing/2014/main" id="{DE41075D-A35B-363C-D874-451EE352A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67" y="10657978"/>
            <a:ext cx="1034983" cy="120972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4A5ED719-AF60-CAF9-5C00-195EBA4D4065}"/>
              </a:ext>
            </a:extLst>
          </p:cNvPr>
          <p:cNvSpPr txBox="1"/>
          <p:nvPr/>
        </p:nvSpPr>
        <p:spPr>
          <a:xfrm>
            <a:off x="5386356" y="12285050"/>
            <a:ext cx="9902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A sustainable future: Our Plan for Zero Logistics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latin typeface="Co Text" panose="020B0503060202020204" pitchFamily="34" charset="0"/>
              </a:rPr>
              <a:t>Goal: our efforts are not only for our own benefit, but for the benefit of current and future generations.</a:t>
            </a:r>
            <a:endParaRPr lang="en-US" sz="2400" dirty="0">
              <a:solidFill>
                <a:srgbClr val="004075"/>
              </a:solidFill>
              <a:effectLst/>
              <a:latin typeface="Co Text" panose="020B0503060202020204" pitchFamily="34" charset="0"/>
            </a:endParaRP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4836E84-4EF9-5BF3-5573-876B9AC06AC2}"/>
              </a:ext>
            </a:extLst>
          </p:cNvPr>
          <p:cNvGrpSpPr/>
          <p:nvPr/>
        </p:nvGrpSpPr>
        <p:grpSpPr>
          <a:xfrm rot="10800000">
            <a:off x="7749541" y="4083665"/>
            <a:ext cx="5033010" cy="1800000"/>
            <a:chOff x="127304" y="5227658"/>
            <a:chExt cx="5033010" cy="1800000"/>
          </a:xfrm>
        </p:grpSpPr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id="{86D331BA-8ED2-7A4A-780F-7CCC5B4BB612}"/>
                </a:ext>
              </a:extLst>
            </p:cNvPr>
            <p:cNvSpPr/>
            <p:nvPr/>
          </p:nvSpPr>
          <p:spPr>
            <a:xfrm rot="10800000">
              <a:off x="127304" y="5347926"/>
              <a:ext cx="5033010" cy="1510074"/>
            </a:xfrm>
            <a:prstGeom prst="roundRect">
              <a:avLst>
                <a:gd name="adj" fmla="val 50000"/>
              </a:avLst>
            </a:prstGeom>
            <a:solidFill>
              <a:srgbClr val="00407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4000" dirty="0">
                  <a:latin typeface="Co Headline Bd" panose="020B0503060202020204" pitchFamily="34" charset="0"/>
                </a:rPr>
                <a:t>3 BIO FUEL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349814D9-0AF0-6016-28E7-2A9FCD3643AD}"/>
                </a:ext>
              </a:extLst>
            </p:cNvPr>
            <p:cNvSpPr/>
            <p:nvPr/>
          </p:nvSpPr>
          <p:spPr>
            <a:xfrm>
              <a:off x="127305" y="5227658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40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0" dirty="0">
                <a:latin typeface="Co Headline Bd" panose="020B0503060202020204" pitchFamily="34" charset="0"/>
              </a:endParaRPr>
            </a:p>
          </p:txBody>
        </p:sp>
      </p:grpSp>
      <p:pic>
        <p:nvPicPr>
          <p:cNvPr id="25" name="Afbeelding 24" descr="Afbeelding met clipart, illustratie, tekenfilm&#10;&#10;Automatisch gegenereerde beschrijving">
            <a:extLst>
              <a:ext uri="{FF2B5EF4-FFF2-40B4-BE49-F238E27FC236}">
                <a16:creationId xmlns:a16="http://schemas.microsoft.com/office/drawing/2014/main" id="{3CFA211E-36A8-0C1D-5B91-27E0E2BF39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4164" y="3981686"/>
            <a:ext cx="2821632" cy="1995004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FBF71DAD-5BF4-FC10-E592-0210114A0D0F}"/>
              </a:ext>
            </a:extLst>
          </p:cNvPr>
          <p:cNvSpPr txBox="1"/>
          <p:nvPr/>
        </p:nvSpPr>
        <p:spPr>
          <a:xfrm>
            <a:off x="7951756" y="5933295"/>
            <a:ext cx="4519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latin typeface="Co Text" panose="020B0503060202020204" pitchFamily="34" charset="0"/>
              </a:rPr>
              <a:t>Using Biofuel to achieve our CO2 reduction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Book &amp; Claim product in Q1 2024 available for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We are exploring more innovative alternatives for sustainable transport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DD85D38D-7D49-6341-2A71-F2B4BAFEEBBB}"/>
              </a:ext>
            </a:extLst>
          </p:cNvPr>
          <p:cNvGrpSpPr/>
          <p:nvPr/>
        </p:nvGrpSpPr>
        <p:grpSpPr>
          <a:xfrm>
            <a:off x="13867206" y="3517926"/>
            <a:ext cx="6664885" cy="1800000"/>
            <a:chOff x="127304" y="5227658"/>
            <a:chExt cx="6664885" cy="1800000"/>
          </a:xfrm>
        </p:grpSpPr>
        <p:sp>
          <p:nvSpPr>
            <p:cNvPr id="28" name="Rechthoek: afgeronde hoeken 27">
              <a:extLst>
                <a:ext uri="{FF2B5EF4-FFF2-40B4-BE49-F238E27FC236}">
                  <a16:creationId xmlns:a16="http://schemas.microsoft.com/office/drawing/2014/main" id="{4AA029F2-D914-522A-FE69-340B5868367D}"/>
                </a:ext>
              </a:extLst>
            </p:cNvPr>
            <p:cNvSpPr/>
            <p:nvPr/>
          </p:nvSpPr>
          <p:spPr>
            <a:xfrm>
              <a:off x="127304" y="5347926"/>
              <a:ext cx="6664885" cy="1510074"/>
            </a:xfrm>
            <a:prstGeom prst="roundRect">
              <a:avLst>
                <a:gd name="adj" fmla="val 50000"/>
              </a:avLst>
            </a:prstGeom>
            <a:solidFill>
              <a:srgbClr val="00407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4000" dirty="0">
                  <a:latin typeface="Co Headline Bd" panose="020B0503060202020204" pitchFamily="34" charset="0"/>
                </a:rPr>
                <a:t>4 INTEGRATION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E8B7F2C-D010-8845-F063-DC14ED55992B}"/>
                </a:ext>
              </a:extLst>
            </p:cNvPr>
            <p:cNvSpPr/>
            <p:nvPr/>
          </p:nvSpPr>
          <p:spPr>
            <a:xfrm>
              <a:off x="127305" y="5227658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40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0" dirty="0">
                <a:latin typeface="Co Headline Bd" panose="020B0503060202020204" pitchFamily="34" charset="0"/>
              </a:endParaRPr>
            </a:p>
          </p:txBody>
        </p:sp>
      </p:grpSp>
      <p:pic>
        <p:nvPicPr>
          <p:cNvPr id="30" name="Afbeelding 29" descr="Afbeelding met kleding, illustratie, clipart, tekenfilm&#10;&#10;Automatisch gegenereerde beschrijving">
            <a:extLst>
              <a:ext uri="{FF2B5EF4-FFF2-40B4-BE49-F238E27FC236}">
                <a16:creationId xmlns:a16="http://schemas.microsoft.com/office/drawing/2014/main" id="{8EEF0F08-E15E-41A9-4CC9-25DC1F9C10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9934" y="3380499"/>
            <a:ext cx="3174546" cy="2244528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6510E5BB-7BAC-7DF5-ECB8-AF7FC5C38CA1}"/>
              </a:ext>
            </a:extLst>
          </p:cNvPr>
          <p:cNvSpPr txBox="1"/>
          <p:nvPr/>
        </p:nvSpPr>
        <p:spPr>
          <a:xfrm>
            <a:off x="14305490" y="5453190"/>
            <a:ext cx="5290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latin typeface="Co Text" panose="020B0503060202020204" pitchFamily="34" charset="0"/>
              </a:rPr>
              <a:t>Focus on sustainability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Foundation of our company; the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latin typeface="Co Text" panose="020B0503060202020204" pitchFamily="34" charset="0"/>
              </a:rPr>
              <a:t>Sustainable processes on all levels of our business aligned with our mission high-quality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Better and more sustainable future for everyone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A08DB994-49A9-50A6-2EB9-6B9B9684F958}"/>
              </a:ext>
            </a:extLst>
          </p:cNvPr>
          <p:cNvGrpSpPr/>
          <p:nvPr/>
        </p:nvGrpSpPr>
        <p:grpSpPr>
          <a:xfrm rot="10800000">
            <a:off x="15390146" y="8591909"/>
            <a:ext cx="5033010" cy="1800000"/>
            <a:chOff x="127304" y="5227658"/>
            <a:chExt cx="5033010" cy="1800000"/>
          </a:xfrm>
        </p:grpSpPr>
        <p:sp>
          <p:nvSpPr>
            <p:cNvPr id="33" name="Rechthoek: afgeronde hoeken 32">
              <a:extLst>
                <a:ext uri="{FF2B5EF4-FFF2-40B4-BE49-F238E27FC236}">
                  <a16:creationId xmlns:a16="http://schemas.microsoft.com/office/drawing/2014/main" id="{BA8FF3C0-45C6-CD91-C39F-3BDACC5B9360}"/>
                </a:ext>
              </a:extLst>
            </p:cNvPr>
            <p:cNvSpPr/>
            <p:nvPr/>
          </p:nvSpPr>
          <p:spPr>
            <a:xfrm rot="10800000">
              <a:off x="127304" y="5347926"/>
              <a:ext cx="5033010" cy="1510074"/>
            </a:xfrm>
            <a:prstGeom prst="roundRect">
              <a:avLst>
                <a:gd name="adj" fmla="val 50000"/>
              </a:avLst>
            </a:prstGeom>
            <a:solidFill>
              <a:srgbClr val="00407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4000" dirty="0">
                  <a:latin typeface="Co Headline Bd" panose="020B0503060202020204" pitchFamily="34" charset="0"/>
                </a:rPr>
                <a:t>5 REFLECT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C962C464-C6C8-3FEC-28EB-5FB56F054680}"/>
                </a:ext>
              </a:extLst>
            </p:cNvPr>
            <p:cNvSpPr/>
            <p:nvPr/>
          </p:nvSpPr>
          <p:spPr>
            <a:xfrm>
              <a:off x="127305" y="5227658"/>
              <a:ext cx="1800000" cy="180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40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0" dirty="0">
                <a:latin typeface="Co Headline Bd" panose="020B0503060202020204" pitchFamily="34" charset="0"/>
              </a:endParaRPr>
            </a:p>
          </p:txBody>
        </p: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ED1D4C96-3806-67FA-DFF1-DEE9657D50FC}"/>
              </a:ext>
            </a:extLst>
          </p:cNvPr>
          <p:cNvSpPr txBox="1"/>
          <p:nvPr/>
        </p:nvSpPr>
        <p:spPr>
          <a:xfrm>
            <a:off x="15524618" y="10561568"/>
            <a:ext cx="5290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effectLst/>
                <a:latin typeface="Co Text" panose="020B0503060202020204" pitchFamily="34" charset="0"/>
              </a:rPr>
              <a:t>We take our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latin typeface="Co Text" panose="020B0503060202020204" pitchFamily="34" charset="0"/>
              </a:rPr>
              <a:t>Setting goals; reflect, evolve and adapt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075"/>
                </a:solidFill>
                <a:latin typeface="Co Text" panose="020B0503060202020204" pitchFamily="34" charset="0"/>
              </a:rPr>
              <a:t>Together is core value, concept of teamwork</a:t>
            </a:r>
          </a:p>
        </p:txBody>
      </p:sp>
      <p:pic>
        <p:nvPicPr>
          <p:cNvPr id="36" name="Afbeelding 35" descr="Afbeelding met kleding, tekenfilm, cirkel, kunst&#10;&#10;Automatisch gegenereerde beschrijving">
            <a:extLst>
              <a:ext uri="{FF2B5EF4-FFF2-40B4-BE49-F238E27FC236}">
                <a16:creationId xmlns:a16="http://schemas.microsoft.com/office/drawing/2014/main" id="{89C1E25F-7441-AFD1-5AD5-78CA1195FE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8821" y="8618184"/>
            <a:ext cx="2508668" cy="17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1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2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55E0B48-BACE-98C0-1029-D8DDEDFD2F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5400" b="1" dirty="0">
                <a:latin typeface="Co Headline" panose="020B0503060202020204" pitchFamily="34" charset="0"/>
              </a:rPr>
              <a:t>KLG EUROPE - EERSEL</a:t>
            </a:r>
          </a:p>
          <a:p>
            <a:endParaRPr lang="nl-NL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999EA6E4-DB0D-CDE5-4CA4-C7A9F04331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44787" y="3347380"/>
            <a:ext cx="12748102" cy="6523037"/>
          </a:xfrm>
        </p:spPr>
        <p:txBody>
          <a:bodyPr/>
          <a:lstStyle/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Daily transportation services Netherlands – France and France – Netherlands for groupage, LTL, (FTL)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550 departures per week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Direct pick up and delivery without x-docking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Own trucks equipped with state of the art technology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Pallet System distribution with online Track &amp; Trace, including POD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Track &amp; Trace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Performance Reporting / KPI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Dedicated operations </a:t>
            </a:r>
          </a:p>
          <a:p>
            <a:pPr lvl="0" defTabSz="914400">
              <a:lnSpc>
                <a:spcPct val="150000"/>
              </a:lnSpc>
              <a:spcBef>
                <a:spcPts val="1000"/>
              </a:spcBef>
              <a:buClr>
                <a:srgbClr val="004075"/>
              </a:buClr>
            </a:pPr>
            <a:r>
              <a:rPr lang="en-US" sz="3000" dirty="0">
                <a:solidFill>
                  <a:srgbClr val="004075"/>
                </a:solidFill>
              </a:rPr>
              <a:t>French speaking Customer Service</a:t>
            </a:r>
          </a:p>
          <a:p>
            <a:pPr>
              <a:lnSpc>
                <a:spcPct val="150000"/>
              </a:lnSpc>
              <a:buClr>
                <a:srgbClr val="004075"/>
              </a:buClr>
            </a:pPr>
            <a:endParaRPr lang="nl-NL" dirty="0">
              <a:solidFill>
                <a:srgbClr val="004075"/>
              </a:solidFill>
            </a:endParaRPr>
          </a:p>
        </p:txBody>
      </p:sp>
      <p:pic>
        <p:nvPicPr>
          <p:cNvPr id="7" name="Afbeelding 6" descr="Afbeelding met voertuig, buitenshuis, Landvoertuig, tekst&#10;&#10;Door AI gegenereerde inhoud is mogelijk onjuist.">
            <a:extLst>
              <a:ext uri="{FF2B5EF4-FFF2-40B4-BE49-F238E27FC236}">
                <a16:creationId xmlns:a16="http://schemas.microsoft.com/office/drawing/2014/main" id="{EA26DFFD-521B-E542-F44C-86BF241E71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0177" y="5067125"/>
            <a:ext cx="9027449" cy="6021238"/>
          </a:xfrm>
          <a:prstGeom prst="rect">
            <a:avLst/>
          </a:prstGeom>
        </p:spPr>
      </p:pic>
      <p:pic>
        <p:nvPicPr>
          <p:cNvPr id="8" name="Picture 49" descr="Icon&#10;&#10;Description automatically generated">
            <a:extLst>
              <a:ext uri="{FF2B5EF4-FFF2-40B4-BE49-F238E27FC236}">
                <a16:creationId xmlns:a16="http://schemas.microsoft.com/office/drawing/2014/main" id="{0FC01E0C-E512-3DCA-25E9-50D72A83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275" y="3870325"/>
            <a:ext cx="3513138" cy="71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1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09133F-6E93-48E4-AAEC-6D7D3CADC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5400" b="1" dirty="0">
                <a:latin typeface="Co Headline" panose="020B0503060202020204" pitchFamily="34" charset="0"/>
              </a:rPr>
              <a:t>YOUR FRANCE SPECIALIST</a:t>
            </a:r>
          </a:p>
          <a:p>
            <a:endParaRPr lang="nl-NL" dirty="0">
              <a:latin typeface="Co Headline" panose="020B0503060202020204" pitchFamily="34" charset="0"/>
            </a:endParaRPr>
          </a:p>
        </p:txBody>
      </p:sp>
      <p:sp>
        <p:nvSpPr>
          <p:cNvPr id="533" name="Tijdelijke aanduiding voor tekst 1">
            <a:extLst>
              <a:ext uri="{FF2B5EF4-FFF2-40B4-BE49-F238E27FC236}">
                <a16:creationId xmlns:a16="http://schemas.microsoft.com/office/drawing/2014/main" id="{C3B2E21A-BABA-494A-A010-25897B774F81}"/>
              </a:ext>
            </a:extLst>
          </p:cNvPr>
          <p:cNvSpPr txBox="1">
            <a:spLocks/>
          </p:cNvSpPr>
          <p:nvPr/>
        </p:nvSpPr>
        <p:spPr>
          <a:xfrm>
            <a:off x="1216381" y="9595806"/>
            <a:ext cx="9759950" cy="65405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EF7715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200" dirty="0"/>
          </a:p>
        </p:txBody>
      </p:sp>
      <p:sp>
        <p:nvSpPr>
          <p:cNvPr id="534" name="Tijdelijke aanduiding voor tekst 4">
            <a:extLst>
              <a:ext uri="{FF2B5EF4-FFF2-40B4-BE49-F238E27FC236}">
                <a16:creationId xmlns:a16="http://schemas.microsoft.com/office/drawing/2014/main" id="{4224A38D-4200-4E10-91B5-A298EF396ACA}"/>
              </a:ext>
            </a:extLst>
          </p:cNvPr>
          <p:cNvSpPr txBox="1">
            <a:spLocks/>
          </p:cNvSpPr>
          <p:nvPr/>
        </p:nvSpPr>
        <p:spPr>
          <a:xfrm>
            <a:off x="1216381" y="10276294"/>
            <a:ext cx="9759950" cy="560147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7715"/>
              </a:buClr>
              <a:buFont typeface="Wingdings" panose="05000000000000000000" pitchFamily="2" charset="2"/>
              <a:buChar char="§"/>
            </a:pPr>
            <a:endParaRPr lang="nl-NL" sz="2400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47030256-16FF-4778-BB32-59262EE52D47}"/>
              </a:ext>
            </a:extLst>
          </p:cNvPr>
          <p:cNvGrpSpPr/>
          <p:nvPr/>
        </p:nvGrpSpPr>
        <p:grpSpPr>
          <a:xfrm>
            <a:off x="557891" y="3943445"/>
            <a:ext cx="13228059" cy="7175534"/>
            <a:chOff x="10213780" y="5509334"/>
            <a:chExt cx="7803556" cy="4304149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864CACA2-C61E-40A7-B788-831EB00F4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213780" y="5509334"/>
              <a:ext cx="7803556" cy="4304149"/>
            </a:xfrm>
            <a:prstGeom prst="rect">
              <a:avLst/>
            </a:prstGeom>
          </p:spPr>
        </p:pic>
        <p:pic>
          <p:nvPicPr>
            <p:cNvPr id="16" name="Afbeelding 10" descr="Vrachtwagen">
              <a:extLst>
                <a:ext uri="{FF2B5EF4-FFF2-40B4-BE49-F238E27FC236}">
                  <a16:creationId xmlns:a16="http://schemas.microsoft.com/office/drawing/2014/main" id="{49056CF1-FB02-4E4E-AC04-0AA1FB50D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98752" y="6334491"/>
              <a:ext cx="577507" cy="577507"/>
            </a:xfrm>
            <a:prstGeom prst="rect">
              <a:avLst/>
            </a:prstGeom>
          </p:spPr>
        </p:pic>
        <p:pic>
          <p:nvPicPr>
            <p:cNvPr id="17" name="Afbeelding 11" descr="Delen">
              <a:extLst>
                <a:ext uri="{FF2B5EF4-FFF2-40B4-BE49-F238E27FC236}">
                  <a16:creationId xmlns:a16="http://schemas.microsoft.com/office/drawing/2014/main" id="{87ACBA32-252C-4846-9C4B-6D93ED5E2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23406" y="6334491"/>
              <a:ext cx="497251" cy="497251"/>
            </a:xfrm>
            <a:prstGeom prst="rect">
              <a:avLst/>
            </a:prstGeom>
          </p:spPr>
        </p:pic>
        <p:pic>
          <p:nvPicPr>
            <p:cNvPr id="19" name="Afbeelding 12" descr="Gebruikers">
              <a:extLst>
                <a:ext uri="{FF2B5EF4-FFF2-40B4-BE49-F238E27FC236}">
                  <a16:creationId xmlns:a16="http://schemas.microsoft.com/office/drawing/2014/main" id="{99EF4DA4-2D82-4986-8905-91D22C565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20780" y="8570376"/>
              <a:ext cx="533450" cy="533450"/>
            </a:xfrm>
            <a:prstGeom prst="rect">
              <a:avLst/>
            </a:prstGeom>
          </p:spPr>
        </p:pic>
        <p:pic>
          <p:nvPicPr>
            <p:cNvPr id="20" name="Afbeelding 13" descr="Stopwatch">
              <a:extLst>
                <a:ext uri="{FF2B5EF4-FFF2-40B4-BE49-F238E27FC236}">
                  <a16:creationId xmlns:a16="http://schemas.microsoft.com/office/drawing/2014/main" id="{B8810ED5-CF48-47EB-BE56-DD2744F4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083412" y="8466581"/>
              <a:ext cx="637245" cy="637245"/>
            </a:xfrm>
            <a:prstGeom prst="rect">
              <a:avLst/>
            </a:prstGeom>
          </p:spPr>
        </p:pic>
      </p:grpSp>
      <p:pic>
        <p:nvPicPr>
          <p:cNvPr id="5" name="Afbeelding 4" descr="Afbeelding met voertuig, Landvoertuig, wiel, tekst&#10;&#10;Door AI gegenereerde inhoud is mogelijk onjuist.">
            <a:extLst>
              <a:ext uri="{FF2B5EF4-FFF2-40B4-BE49-F238E27FC236}">
                <a16:creationId xmlns:a16="http://schemas.microsoft.com/office/drawing/2014/main" id="{B9AC8F89-3D1D-62A6-322B-F204EC32C40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0895" y="4583693"/>
            <a:ext cx="8910329" cy="5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3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09133F-6E93-48E4-AAEC-6D7D3CADC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5400" b="1" dirty="0">
                <a:latin typeface="Co Headline" panose="020B0503060202020204" pitchFamily="34" charset="0"/>
              </a:rPr>
              <a:t>SYSTEM DISTRIBUTION FRANCE </a:t>
            </a:r>
          </a:p>
          <a:p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2F7F3F0-1037-28B8-3572-0C59AD1C67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5141569-4304-166E-0317-F0BCBFB22C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33" name="Tijdelijke aanduiding voor tekst 1">
            <a:extLst>
              <a:ext uri="{FF2B5EF4-FFF2-40B4-BE49-F238E27FC236}">
                <a16:creationId xmlns:a16="http://schemas.microsoft.com/office/drawing/2014/main" id="{C3B2E21A-BABA-494A-A010-25897B774F81}"/>
              </a:ext>
            </a:extLst>
          </p:cNvPr>
          <p:cNvSpPr txBox="1">
            <a:spLocks/>
          </p:cNvSpPr>
          <p:nvPr/>
        </p:nvSpPr>
        <p:spPr>
          <a:xfrm>
            <a:off x="1216380" y="9595806"/>
            <a:ext cx="10185627" cy="680488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EF7715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200" dirty="0"/>
          </a:p>
        </p:txBody>
      </p:sp>
      <p:sp>
        <p:nvSpPr>
          <p:cNvPr id="534" name="Tijdelijke aanduiding voor tekst 4">
            <a:extLst>
              <a:ext uri="{FF2B5EF4-FFF2-40B4-BE49-F238E27FC236}">
                <a16:creationId xmlns:a16="http://schemas.microsoft.com/office/drawing/2014/main" id="{4224A38D-4200-4E10-91B5-A298EF396ACA}"/>
              </a:ext>
            </a:extLst>
          </p:cNvPr>
          <p:cNvSpPr txBox="1">
            <a:spLocks/>
          </p:cNvSpPr>
          <p:nvPr/>
        </p:nvSpPr>
        <p:spPr>
          <a:xfrm>
            <a:off x="1216381" y="10276294"/>
            <a:ext cx="9759950" cy="560147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7715"/>
              </a:buClr>
              <a:buFont typeface="Wingdings" panose="05000000000000000000" pitchFamily="2" charset="2"/>
              <a:buChar char="§"/>
            </a:pPr>
            <a:endParaRPr lang="nl-NL" sz="2400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7887BF9-C2DD-4928-B663-60AD53B82E5E}"/>
              </a:ext>
            </a:extLst>
          </p:cNvPr>
          <p:cNvSpPr txBox="1">
            <a:spLocks/>
          </p:cNvSpPr>
          <p:nvPr/>
        </p:nvSpPr>
        <p:spPr>
          <a:xfrm>
            <a:off x="1362075" y="4828073"/>
            <a:ext cx="6608816" cy="4527228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en-US" sz="1800">
              <a:solidFill>
                <a:schemeClr val="bg1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o Headline" panose="020B050306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CB24C4-F0A7-43DD-8AFE-F49B07890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46" y="3759924"/>
            <a:ext cx="19306119" cy="797228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BC8E968-0F20-4995-AFB1-88798A16B6CE}"/>
              </a:ext>
            </a:extLst>
          </p:cNvPr>
          <p:cNvSpPr/>
          <p:nvPr/>
        </p:nvSpPr>
        <p:spPr>
          <a:xfrm>
            <a:off x="2641600" y="3764888"/>
            <a:ext cx="3648404" cy="2534607"/>
          </a:xfrm>
          <a:prstGeom prst="rect">
            <a:avLst/>
          </a:prstGeom>
          <a:solidFill>
            <a:srgbClr val="0046AD"/>
          </a:solidFill>
          <a:ln>
            <a:solidFill>
              <a:srgbClr val="004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F756D5B-3E2B-41F7-B26D-69605DE4EA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138" y="4472768"/>
            <a:ext cx="3011520" cy="1388449"/>
          </a:xfrm>
          <a:prstGeom prst="rect">
            <a:avLst/>
          </a:prstGeom>
        </p:spPr>
      </p:pic>
      <p:pic>
        <p:nvPicPr>
          <p:cNvPr id="5" name="Afbeelding 4" descr="Afbeelding met buitenshuis, hemel, wolk, voertuig&#10;&#10;Door AI gegenereerde inhoud is mogelijk onjuist.">
            <a:extLst>
              <a:ext uri="{FF2B5EF4-FFF2-40B4-BE49-F238E27FC236}">
                <a16:creationId xmlns:a16="http://schemas.microsoft.com/office/drawing/2014/main" id="{E3174D05-38D0-9E1A-9963-1B81A2E7BB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4186" y="3759925"/>
            <a:ext cx="4437603" cy="25346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7CCAA2-527A-9252-5E20-9B8AE3F8E7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14913" y="8974349"/>
            <a:ext cx="3005440" cy="27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09133F-6E93-48E4-AAEC-6D7D3CADC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5400" b="1" dirty="0">
                <a:latin typeface="Co Headline" panose="020B0503060202020204" pitchFamily="34" charset="0"/>
                <a:cs typeface="Arial" panose="020B0604020202020204" pitchFamily="34" charset="0"/>
              </a:rPr>
              <a:t>SYSTEM DISTRIBUTION FRANCE 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D05CD6-622E-A1FC-11BA-C65F119989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OUR STRENGTHS</a:t>
            </a:r>
          </a:p>
        </p:txBody>
      </p:sp>
      <p:sp>
        <p:nvSpPr>
          <p:cNvPr id="533" name="Tijdelijke aanduiding voor tekst 1">
            <a:extLst>
              <a:ext uri="{FF2B5EF4-FFF2-40B4-BE49-F238E27FC236}">
                <a16:creationId xmlns:a16="http://schemas.microsoft.com/office/drawing/2014/main" id="{C3B2E21A-BABA-494A-A010-25897B774F81}"/>
              </a:ext>
            </a:extLst>
          </p:cNvPr>
          <p:cNvSpPr txBox="1">
            <a:spLocks/>
          </p:cNvSpPr>
          <p:nvPr/>
        </p:nvSpPr>
        <p:spPr>
          <a:xfrm>
            <a:off x="1216380" y="9595806"/>
            <a:ext cx="10185627" cy="680488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EF7715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200" dirty="0"/>
          </a:p>
        </p:txBody>
      </p:sp>
      <p:sp>
        <p:nvSpPr>
          <p:cNvPr id="534" name="Tijdelijke aanduiding voor tekst 4">
            <a:extLst>
              <a:ext uri="{FF2B5EF4-FFF2-40B4-BE49-F238E27FC236}">
                <a16:creationId xmlns:a16="http://schemas.microsoft.com/office/drawing/2014/main" id="{4224A38D-4200-4E10-91B5-A298EF396ACA}"/>
              </a:ext>
            </a:extLst>
          </p:cNvPr>
          <p:cNvSpPr txBox="1">
            <a:spLocks/>
          </p:cNvSpPr>
          <p:nvPr/>
        </p:nvSpPr>
        <p:spPr>
          <a:xfrm>
            <a:off x="1216381" y="10276294"/>
            <a:ext cx="9759950" cy="560147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7715"/>
              </a:buClr>
              <a:buFont typeface="Wingdings" panose="05000000000000000000" pitchFamily="2" charset="2"/>
              <a:buChar char="§"/>
            </a:pPr>
            <a:endParaRPr lang="nl-NL" sz="2400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7887BF9-C2DD-4928-B663-60AD53B82E5E}"/>
              </a:ext>
            </a:extLst>
          </p:cNvPr>
          <p:cNvSpPr txBox="1">
            <a:spLocks/>
          </p:cNvSpPr>
          <p:nvPr/>
        </p:nvSpPr>
        <p:spPr>
          <a:xfrm>
            <a:off x="1362075" y="4828073"/>
            <a:ext cx="6608816" cy="4527228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en-US" sz="1800">
              <a:solidFill>
                <a:schemeClr val="bg1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o Headline" panose="020B0503060202020204" pitchFamily="34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A61CAD6-FA36-4D97-A992-7E9844D5326C}"/>
              </a:ext>
            </a:extLst>
          </p:cNvPr>
          <p:cNvSpPr txBox="1">
            <a:spLocks/>
          </p:cNvSpPr>
          <p:nvPr/>
        </p:nvSpPr>
        <p:spPr>
          <a:xfrm>
            <a:off x="1243462" y="4313222"/>
            <a:ext cx="14257370" cy="7765168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3200" b="1" dirty="0">
              <a:solidFill>
                <a:srgbClr val="004075"/>
              </a:solidFill>
              <a:latin typeface="Co Text" panose="020B050306020202020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4075"/>
                </a:solidFill>
                <a:latin typeface="Co Text" panose="020B0503060202020204" pitchFamily="34" charset="0"/>
              </a:rPr>
              <a:t>Total </a:t>
            </a:r>
            <a:r>
              <a:rPr lang="fr-FR" sz="2800" b="1" dirty="0" err="1">
                <a:solidFill>
                  <a:srgbClr val="004075"/>
                </a:solidFill>
                <a:latin typeface="Co Text" panose="020B0503060202020204" pitchFamily="34" charset="0"/>
              </a:rPr>
              <a:t>coverage</a:t>
            </a:r>
            <a:r>
              <a:rPr lang="fr-FR" sz="2800" b="1" dirty="0">
                <a:solidFill>
                  <a:srgbClr val="004075"/>
                </a:solidFill>
                <a:latin typeface="Co Text" panose="020B0503060202020204" pitchFamily="34" charset="0"/>
              </a:rPr>
              <a:t> of the country</a:t>
            </a:r>
          </a:p>
          <a:p>
            <a:pPr marL="800100" lvl="1" indent="-342900">
              <a:buClr>
                <a:srgbClr val="004075"/>
              </a:buClr>
            </a:pP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60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Distributors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spread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geographically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throughout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France</a:t>
            </a:r>
          </a:p>
          <a:p>
            <a:pPr marL="800100" lvl="1" indent="-342900">
              <a:buClr>
                <a:srgbClr val="004075"/>
              </a:buClr>
            </a:pP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6  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Regional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Platforms:</a:t>
            </a:r>
          </a:p>
          <a:p>
            <a:pPr marL="457200" lvl="1" indent="0">
              <a:buClr>
                <a:srgbClr val="004075"/>
              </a:buClr>
              <a:buNone/>
            </a:pP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           Paris – Niort – Lyon – Clermont – Agen - Langres</a:t>
            </a:r>
          </a:p>
          <a:p>
            <a:pPr marL="800100" lvl="1" indent="-342900">
              <a:buClr>
                <a:srgbClr val="004075"/>
              </a:buClr>
            </a:pP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8  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European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Platforms : </a:t>
            </a:r>
          </a:p>
          <a:p>
            <a:pPr marL="457200" lvl="1" indent="0">
              <a:buClr>
                <a:srgbClr val="004075"/>
              </a:buClr>
              <a:buNone/>
            </a:pP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          Germany,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Belgium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, Spain, United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Kingdom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, Ireland,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Italy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,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Austria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, the Netherlands</a:t>
            </a:r>
          </a:p>
          <a:p>
            <a:pPr marL="800100" lvl="1" indent="-342900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4075"/>
              </a:solidFill>
              <a:latin typeface="Co Text" panose="020B050306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 err="1">
                <a:solidFill>
                  <a:srgbClr val="004075"/>
                </a:solidFill>
                <a:latin typeface="Co Text" panose="020B0503060202020204" pitchFamily="34" charset="0"/>
              </a:rPr>
              <a:t>Traceability</a:t>
            </a:r>
            <a:r>
              <a:rPr lang="fr-FR" sz="2800" b="1" dirty="0">
                <a:solidFill>
                  <a:srgbClr val="004075"/>
                </a:solidFill>
                <a:latin typeface="Co Text" panose="020B0503060202020204" pitchFamily="34" charset="0"/>
              </a:rPr>
              <a:t> and </a:t>
            </a:r>
            <a:r>
              <a:rPr lang="fr-FR" sz="2800" b="1" dirty="0" err="1">
                <a:solidFill>
                  <a:srgbClr val="004075"/>
                </a:solidFill>
                <a:latin typeface="Co Text" panose="020B0503060202020204" pitchFamily="34" charset="0"/>
              </a:rPr>
              <a:t>Reliability</a:t>
            </a:r>
            <a:endParaRPr lang="fr-FR" sz="2800" b="1" dirty="0">
              <a:solidFill>
                <a:srgbClr val="004075"/>
              </a:solidFill>
              <a:latin typeface="Co Text" panose="020B0503060202020204" pitchFamily="34" charset="0"/>
            </a:endParaRPr>
          </a:p>
          <a:p>
            <a:pPr marL="800100" lvl="1" indent="-342900">
              <a:buClr>
                <a:srgbClr val="004075"/>
              </a:buClr>
            </a:pP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Fully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integrated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IT system</a:t>
            </a:r>
          </a:p>
          <a:p>
            <a:pPr marL="800100" lvl="1" indent="-342900">
              <a:buClr>
                <a:srgbClr val="004075"/>
              </a:buClr>
            </a:pP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Track and Trace of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product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in transit</a:t>
            </a:r>
          </a:p>
          <a:p>
            <a:pPr marL="800100" lvl="1" indent="-342900">
              <a:buClr>
                <a:srgbClr val="004075"/>
              </a:buClr>
            </a:pP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Constant monitoring of the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quality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in Astre network</a:t>
            </a:r>
          </a:p>
          <a:p>
            <a:pPr marL="800100" lvl="1" indent="-342900">
              <a:buClr>
                <a:srgbClr val="004075"/>
              </a:buClr>
            </a:pP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For more information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you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 can </a:t>
            </a:r>
            <a:r>
              <a:rPr lang="fr-FR" sz="2400" dirty="0" err="1">
                <a:solidFill>
                  <a:srgbClr val="004075"/>
                </a:solidFill>
                <a:latin typeface="Co Text" panose="020B0503060202020204" pitchFamily="34" charset="0"/>
              </a:rPr>
              <a:t>visit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</a:rPr>
              <a:t>: </a:t>
            </a:r>
            <a:r>
              <a:rPr lang="fr-FR" sz="2400" dirty="0">
                <a:solidFill>
                  <a:srgbClr val="004075"/>
                </a:solidFill>
                <a:latin typeface="Co Text" panose="020B050306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www.paletsystem.com</a:t>
            </a:r>
            <a:endParaRPr lang="fr-FR" sz="2400" dirty="0">
              <a:solidFill>
                <a:srgbClr val="004075"/>
              </a:solidFill>
              <a:latin typeface="Co Text" panose="020B0503060202020204" pitchFamily="34" charset="0"/>
            </a:endParaRPr>
          </a:p>
          <a:p>
            <a:pPr marL="342900" lvl="1" indent="-342900">
              <a:buClr>
                <a:srgbClr val="EE7D11"/>
              </a:buClr>
            </a:pPr>
            <a:endParaRPr lang="fr-FR" sz="2000" dirty="0">
              <a:solidFill>
                <a:srgbClr val="004075"/>
              </a:solidFill>
              <a:latin typeface="Co Headline" panose="020B0503060202020204"/>
              <a:cs typeface="Arial" charset="0"/>
            </a:endParaRPr>
          </a:p>
          <a:p>
            <a:endParaRPr lang="en-US" sz="2000" dirty="0">
              <a:solidFill>
                <a:srgbClr val="004075"/>
              </a:solidFill>
              <a:latin typeface="Co Headline" panose="020B0503060202020204" pitchFamily="34" charset="0"/>
            </a:endParaRPr>
          </a:p>
        </p:txBody>
      </p:sp>
      <p:pic>
        <p:nvPicPr>
          <p:cNvPr id="14" name="Picture 4" descr="Afbeeldingsresultaat voor performance">
            <a:extLst>
              <a:ext uri="{FF2B5EF4-FFF2-40B4-BE49-F238E27FC236}">
                <a16:creationId xmlns:a16="http://schemas.microsoft.com/office/drawing/2014/main" id="{5DA1518F-AEC1-4E99-8E83-2BA77646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3354" y="7333862"/>
            <a:ext cx="3773751" cy="25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54DEA9FB-7678-4F1D-B9ED-4A0196B1B4DA}"/>
              </a:ext>
            </a:extLst>
          </p:cNvPr>
          <p:cNvSpPr/>
          <p:nvPr/>
        </p:nvSpPr>
        <p:spPr>
          <a:xfrm>
            <a:off x="19173980" y="9936050"/>
            <a:ext cx="4320502" cy="16898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fr-FR" sz="2400" dirty="0">
                <a:solidFill>
                  <a:prstClr val="white"/>
                </a:solidFill>
                <a:latin typeface="Arial Black" pitchFamily="-109" charset="0"/>
              </a:rPr>
              <a:t>ASTRE NETWORK </a:t>
            </a:r>
          </a:p>
          <a:p>
            <a:pPr lvl="0" algn="ctr" defTabSz="914400"/>
            <a:r>
              <a:rPr lang="fr-FR" sz="2400" dirty="0">
                <a:solidFill>
                  <a:prstClr val="white"/>
                </a:solidFill>
                <a:latin typeface="Arial Black" pitchFamily="-109" charset="0"/>
              </a:rPr>
              <a:t>SUCCESS RATE 2025:    </a:t>
            </a:r>
          </a:p>
          <a:p>
            <a:pPr lvl="0" algn="ctr" defTabSz="914400"/>
            <a:r>
              <a:rPr lang="fr-FR" sz="2400" dirty="0">
                <a:solidFill>
                  <a:prstClr val="white"/>
                </a:solidFill>
                <a:latin typeface="Arial Black" pitchFamily="-109" charset="0"/>
              </a:rPr>
              <a:t>99.02% OTIF</a:t>
            </a:r>
          </a:p>
        </p:txBody>
      </p:sp>
    </p:spTree>
    <p:extLst>
      <p:ext uri="{BB962C8B-B14F-4D97-AF65-F5344CB8AC3E}">
        <p14:creationId xmlns:p14="http://schemas.microsoft.com/office/powerpoint/2010/main" val="288265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79FB961-4ADC-DC5C-7764-E9415C0D7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09133F-6E93-48E4-AAEC-6D7D3CADC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5400" b="1" dirty="0">
                <a:latin typeface="Co Headline" panose="020B0503060202020204" pitchFamily="34" charset="0"/>
              </a:rPr>
              <a:t>SYSTEM DISTRIBUTION</a:t>
            </a:r>
            <a:endParaRPr lang="nl-NL" sz="5400" b="1" dirty="0"/>
          </a:p>
        </p:txBody>
      </p:sp>
      <p:sp>
        <p:nvSpPr>
          <p:cNvPr id="533" name="Tijdelijke aanduiding voor tekst 1">
            <a:extLst>
              <a:ext uri="{FF2B5EF4-FFF2-40B4-BE49-F238E27FC236}">
                <a16:creationId xmlns:a16="http://schemas.microsoft.com/office/drawing/2014/main" id="{C3B2E21A-BABA-494A-A010-25897B774F81}"/>
              </a:ext>
            </a:extLst>
          </p:cNvPr>
          <p:cNvSpPr txBox="1">
            <a:spLocks/>
          </p:cNvSpPr>
          <p:nvPr/>
        </p:nvSpPr>
        <p:spPr>
          <a:xfrm>
            <a:off x="1216380" y="9595806"/>
            <a:ext cx="10185627" cy="680488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EF7715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200" dirty="0"/>
          </a:p>
        </p:txBody>
      </p:sp>
      <p:sp>
        <p:nvSpPr>
          <p:cNvPr id="534" name="Tijdelijke aanduiding voor tekst 4">
            <a:extLst>
              <a:ext uri="{FF2B5EF4-FFF2-40B4-BE49-F238E27FC236}">
                <a16:creationId xmlns:a16="http://schemas.microsoft.com/office/drawing/2014/main" id="{4224A38D-4200-4E10-91B5-A298EF396ACA}"/>
              </a:ext>
            </a:extLst>
          </p:cNvPr>
          <p:cNvSpPr txBox="1">
            <a:spLocks/>
          </p:cNvSpPr>
          <p:nvPr/>
        </p:nvSpPr>
        <p:spPr>
          <a:xfrm>
            <a:off x="1216381" y="10276294"/>
            <a:ext cx="9759950" cy="560147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7715"/>
              </a:buClr>
              <a:buFont typeface="Wingdings" panose="05000000000000000000" pitchFamily="2" charset="2"/>
              <a:buChar char="§"/>
            </a:pPr>
            <a:endParaRPr lang="nl-NL" sz="2400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7887BF9-C2DD-4928-B663-60AD53B82E5E}"/>
              </a:ext>
            </a:extLst>
          </p:cNvPr>
          <p:cNvSpPr txBox="1">
            <a:spLocks/>
          </p:cNvSpPr>
          <p:nvPr/>
        </p:nvSpPr>
        <p:spPr>
          <a:xfrm>
            <a:off x="1362075" y="4828073"/>
            <a:ext cx="6608816" cy="4527228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en-US" sz="1800">
              <a:solidFill>
                <a:schemeClr val="bg1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o Headline" panose="020B0503060202020204" pitchFamily="34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A61CAD6-FA36-4D97-A992-7E9844D5326C}"/>
              </a:ext>
            </a:extLst>
          </p:cNvPr>
          <p:cNvSpPr txBox="1">
            <a:spLocks/>
          </p:cNvSpPr>
          <p:nvPr/>
        </p:nvSpPr>
        <p:spPr>
          <a:xfrm>
            <a:off x="1362075" y="4140693"/>
            <a:ext cx="14257370" cy="7765168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EE7D11"/>
              </a:buClr>
              <a:buFont typeface="Arial" panose="020B0604020202020204" pitchFamily="34" charset="0"/>
              <a:buNone/>
            </a:pPr>
            <a:endParaRPr lang="fr-FR" sz="2000" dirty="0">
              <a:solidFill>
                <a:schemeClr val="bg1"/>
              </a:solidFill>
              <a:latin typeface="Co Headline" panose="020B0503060202020204"/>
              <a:cs typeface="Arial" charset="0"/>
            </a:endParaRPr>
          </a:p>
          <a:p>
            <a:endParaRPr lang="en-US" sz="2000" dirty="0">
              <a:solidFill>
                <a:schemeClr val="bg1"/>
              </a:solidFill>
              <a:latin typeface="Co Headline" panose="020B050306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3FD35A2-F2FE-418E-B22A-C23195F0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206" y="3756403"/>
            <a:ext cx="11507205" cy="8042151"/>
          </a:xfrm>
          <a:prstGeom prst="rect">
            <a:avLst/>
          </a:prstGeom>
        </p:spPr>
      </p:pic>
      <p:pic>
        <p:nvPicPr>
          <p:cNvPr id="2" name="Afbeelding 1" descr="Afbeelding met tekst, kaart, schermopname, diagram&#10;&#10;Door AI gegenereerde inhoud is mogelijk onjuist.">
            <a:extLst>
              <a:ext uri="{FF2B5EF4-FFF2-40B4-BE49-F238E27FC236}">
                <a16:creationId xmlns:a16="http://schemas.microsoft.com/office/drawing/2014/main" id="{4EBD5140-7521-6DDA-B055-F46DF0872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5" y="3484877"/>
            <a:ext cx="11773636" cy="84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9AC64AA-48E4-4ED2-33BA-3F97747AC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09133F-6E93-48E4-AAEC-6D7D3CADC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5400" b="1" dirty="0">
                <a:latin typeface="Co Headline" panose="020B0503060202020204" pitchFamily="34" charset="0"/>
              </a:rPr>
              <a:t>WINE TRANSPORT FRANCE - NETHERLANDS</a:t>
            </a:r>
            <a:endParaRPr lang="nl-NL" sz="5400" b="1" dirty="0"/>
          </a:p>
          <a:p>
            <a:endParaRPr lang="nl-NL" sz="6000" dirty="0"/>
          </a:p>
        </p:txBody>
      </p:sp>
      <p:sp>
        <p:nvSpPr>
          <p:cNvPr id="533" name="Tijdelijke aanduiding voor tekst 1">
            <a:extLst>
              <a:ext uri="{FF2B5EF4-FFF2-40B4-BE49-F238E27FC236}">
                <a16:creationId xmlns:a16="http://schemas.microsoft.com/office/drawing/2014/main" id="{C3B2E21A-BABA-494A-A010-25897B774F81}"/>
              </a:ext>
            </a:extLst>
          </p:cNvPr>
          <p:cNvSpPr txBox="1">
            <a:spLocks/>
          </p:cNvSpPr>
          <p:nvPr/>
        </p:nvSpPr>
        <p:spPr>
          <a:xfrm>
            <a:off x="1216380" y="9595806"/>
            <a:ext cx="10185627" cy="680488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EF7715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200" dirty="0"/>
          </a:p>
        </p:txBody>
      </p:sp>
      <p:sp>
        <p:nvSpPr>
          <p:cNvPr id="534" name="Tijdelijke aanduiding voor tekst 4">
            <a:extLst>
              <a:ext uri="{FF2B5EF4-FFF2-40B4-BE49-F238E27FC236}">
                <a16:creationId xmlns:a16="http://schemas.microsoft.com/office/drawing/2014/main" id="{4224A38D-4200-4E10-91B5-A298EF396ACA}"/>
              </a:ext>
            </a:extLst>
          </p:cNvPr>
          <p:cNvSpPr txBox="1">
            <a:spLocks/>
          </p:cNvSpPr>
          <p:nvPr/>
        </p:nvSpPr>
        <p:spPr>
          <a:xfrm>
            <a:off x="1216381" y="10276294"/>
            <a:ext cx="9759950" cy="560147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7715"/>
              </a:buClr>
              <a:buFont typeface="Wingdings" panose="05000000000000000000" pitchFamily="2" charset="2"/>
              <a:buChar char="§"/>
            </a:pPr>
            <a:endParaRPr lang="nl-NL" sz="2400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7887BF9-C2DD-4928-B663-60AD53B82E5E}"/>
              </a:ext>
            </a:extLst>
          </p:cNvPr>
          <p:cNvSpPr txBox="1">
            <a:spLocks/>
          </p:cNvSpPr>
          <p:nvPr/>
        </p:nvSpPr>
        <p:spPr>
          <a:xfrm>
            <a:off x="1362075" y="4828073"/>
            <a:ext cx="6608816" cy="4527228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en-US" sz="1800">
              <a:solidFill>
                <a:schemeClr val="bg1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o Headline" panose="020B0503060202020204" pitchFamily="34" charset="0"/>
            </a:endParaRPr>
          </a:p>
        </p:txBody>
      </p:sp>
      <p:pic>
        <p:nvPicPr>
          <p:cNvPr id="9" name="Picture 4" descr="Afbeeldingsresultaat voor wijnstreken frankrijk kaart">
            <a:extLst>
              <a:ext uri="{FF2B5EF4-FFF2-40B4-BE49-F238E27FC236}">
                <a16:creationId xmlns:a16="http://schemas.microsoft.com/office/drawing/2014/main" id="{1F505C0C-7344-4FF4-9081-6871BAD7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3477"/>
            <a:ext cx="24378132" cy="1278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4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09133F-6E93-48E4-AAEC-6D7D3CADC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5400" b="1" dirty="0">
                <a:latin typeface="Co Headline" panose="020B0503060202020204" pitchFamily="34" charset="0"/>
              </a:rPr>
              <a:t>WINE TRANSPORT FRANCE - NETHERLANDS</a:t>
            </a:r>
          </a:p>
          <a:p>
            <a:endParaRPr lang="nl-NL" sz="6000" dirty="0"/>
          </a:p>
        </p:txBody>
      </p:sp>
      <p:sp>
        <p:nvSpPr>
          <p:cNvPr id="533" name="Tijdelijke aanduiding voor tekst 1">
            <a:extLst>
              <a:ext uri="{FF2B5EF4-FFF2-40B4-BE49-F238E27FC236}">
                <a16:creationId xmlns:a16="http://schemas.microsoft.com/office/drawing/2014/main" id="{C3B2E21A-BABA-494A-A010-25897B774F81}"/>
              </a:ext>
            </a:extLst>
          </p:cNvPr>
          <p:cNvSpPr txBox="1">
            <a:spLocks/>
          </p:cNvSpPr>
          <p:nvPr/>
        </p:nvSpPr>
        <p:spPr>
          <a:xfrm>
            <a:off x="1216380" y="9595806"/>
            <a:ext cx="10185627" cy="680488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EF7715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200" dirty="0"/>
          </a:p>
        </p:txBody>
      </p:sp>
      <p:sp>
        <p:nvSpPr>
          <p:cNvPr id="534" name="Tijdelijke aanduiding voor tekst 4">
            <a:extLst>
              <a:ext uri="{FF2B5EF4-FFF2-40B4-BE49-F238E27FC236}">
                <a16:creationId xmlns:a16="http://schemas.microsoft.com/office/drawing/2014/main" id="{4224A38D-4200-4E10-91B5-A298EF396ACA}"/>
              </a:ext>
            </a:extLst>
          </p:cNvPr>
          <p:cNvSpPr txBox="1">
            <a:spLocks/>
          </p:cNvSpPr>
          <p:nvPr/>
        </p:nvSpPr>
        <p:spPr>
          <a:xfrm>
            <a:off x="1216381" y="10276294"/>
            <a:ext cx="9759950" cy="560147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7715"/>
              </a:buClr>
              <a:buFont typeface="Wingdings" panose="05000000000000000000" pitchFamily="2" charset="2"/>
              <a:buChar char="§"/>
            </a:pPr>
            <a:endParaRPr lang="nl-NL" sz="2400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7887BF9-C2DD-4928-B663-60AD53B82E5E}"/>
              </a:ext>
            </a:extLst>
          </p:cNvPr>
          <p:cNvSpPr txBox="1">
            <a:spLocks/>
          </p:cNvSpPr>
          <p:nvPr/>
        </p:nvSpPr>
        <p:spPr>
          <a:xfrm>
            <a:off x="1362075" y="4828073"/>
            <a:ext cx="6608816" cy="4527228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en-US" sz="1800">
              <a:solidFill>
                <a:schemeClr val="bg1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o Headline" panose="020B0503060202020204" pitchFamily="34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A61CAD6-FA36-4D97-A992-7E9844D5326C}"/>
              </a:ext>
            </a:extLst>
          </p:cNvPr>
          <p:cNvSpPr txBox="1">
            <a:spLocks/>
          </p:cNvSpPr>
          <p:nvPr/>
        </p:nvSpPr>
        <p:spPr>
          <a:xfrm>
            <a:off x="1216379" y="3209103"/>
            <a:ext cx="14257370" cy="7765168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004075"/>
              </a:buClr>
            </a:pPr>
            <a:endParaRPr lang="fr-FR" sz="2000" dirty="0">
              <a:solidFill>
                <a:srgbClr val="004075"/>
              </a:solidFill>
              <a:latin typeface="Co Headline" panose="020B0503060202020204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4075"/>
              </a:buClr>
            </a:pPr>
            <a:r>
              <a:rPr lang="en-US" sz="3600" dirty="0">
                <a:solidFill>
                  <a:srgbClr val="004075"/>
                </a:solidFill>
                <a:latin typeface="Co Text" panose="020B0503060202020204" pitchFamily="34" charset="0"/>
              </a:rPr>
              <a:t>Daily departures from all regions in France</a:t>
            </a:r>
          </a:p>
          <a:p>
            <a:pPr>
              <a:lnSpc>
                <a:spcPct val="150000"/>
              </a:lnSpc>
              <a:buClr>
                <a:srgbClr val="004075"/>
              </a:buClr>
            </a:pPr>
            <a:r>
              <a:rPr lang="en-US" sz="3600" dirty="0">
                <a:solidFill>
                  <a:srgbClr val="004075"/>
                </a:solidFill>
                <a:latin typeface="Co Text" panose="020B0503060202020204" pitchFamily="34" charset="0"/>
              </a:rPr>
              <a:t>Direct pick up and delivery from 1 pallet up to FTL</a:t>
            </a:r>
          </a:p>
          <a:p>
            <a:pPr>
              <a:lnSpc>
                <a:spcPct val="150000"/>
              </a:lnSpc>
              <a:buClr>
                <a:srgbClr val="004075"/>
              </a:buClr>
            </a:pPr>
            <a:r>
              <a:rPr lang="en-US" sz="3600" dirty="0">
                <a:solidFill>
                  <a:srgbClr val="004075"/>
                </a:solidFill>
                <a:latin typeface="Co Text" panose="020B0503060202020204" pitchFamily="34" charset="0"/>
              </a:rPr>
              <a:t>Experienced drivers familiar with Chateaux and </a:t>
            </a:r>
            <a:r>
              <a:rPr lang="en-US" sz="3600" dirty="0" err="1">
                <a:solidFill>
                  <a:srgbClr val="004075"/>
                </a:solidFill>
                <a:latin typeface="Co Text" panose="020B0503060202020204" pitchFamily="34" charset="0"/>
              </a:rPr>
              <a:t>Domaines</a:t>
            </a:r>
            <a:endParaRPr lang="en-US" sz="3600" dirty="0">
              <a:solidFill>
                <a:srgbClr val="004075"/>
              </a:solidFill>
              <a:latin typeface="Co Text" panose="020B0503060202020204" pitchFamily="34" charset="0"/>
            </a:endParaRPr>
          </a:p>
          <a:p>
            <a:pPr>
              <a:lnSpc>
                <a:spcPct val="150000"/>
              </a:lnSpc>
              <a:buClr>
                <a:srgbClr val="004075"/>
              </a:buClr>
            </a:pPr>
            <a:r>
              <a:rPr lang="en-US" sz="3600" dirty="0">
                <a:solidFill>
                  <a:srgbClr val="004075"/>
                </a:solidFill>
                <a:latin typeface="Co Text" panose="020B0503060202020204" pitchFamily="34" charset="0"/>
              </a:rPr>
              <a:t>French speaking Customer Service</a:t>
            </a:r>
          </a:p>
          <a:p>
            <a:pPr>
              <a:lnSpc>
                <a:spcPct val="150000"/>
              </a:lnSpc>
              <a:buClr>
                <a:srgbClr val="004075"/>
              </a:buClr>
            </a:pPr>
            <a:r>
              <a:rPr lang="en-US" sz="3600" dirty="0">
                <a:solidFill>
                  <a:srgbClr val="004075"/>
                </a:solidFill>
                <a:latin typeface="Co Text" panose="020B0503060202020204" pitchFamily="34" charset="0"/>
              </a:rPr>
              <a:t>Dedicated wine planning </a:t>
            </a:r>
          </a:p>
          <a:p>
            <a:pPr>
              <a:lnSpc>
                <a:spcPct val="150000"/>
              </a:lnSpc>
              <a:buClr>
                <a:srgbClr val="004075"/>
              </a:buClr>
            </a:pPr>
            <a:r>
              <a:rPr lang="en-US" sz="3600" dirty="0">
                <a:solidFill>
                  <a:srgbClr val="004075"/>
                </a:solidFill>
                <a:latin typeface="Co Text" panose="020B0503060202020204" pitchFamily="34" charset="0"/>
              </a:rPr>
              <a:t>Pallet exchange</a:t>
            </a:r>
          </a:p>
          <a:p>
            <a:pPr>
              <a:lnSpc>
                <a:spcPct val="150000"/>
              </a:lnSpc>
              <a:buClr>
                <a:srgbClr val="004075"/>
              </a:buClr>
            </a:pPr>
            <a:r>
              <a:rPr lang="en-US" sz="3600" dirty="0">
                <a:solidFill>
                  <a:srgbClr val="004075"/>
                </a:solidFill>
                <a:latin typeface="Co Text" panose="020B0503060202020204" pitchFamily="34" charset="0"/>
              </a:rPr>
              <a:t>Know-how French culture</a:t>
            </a:r>
          </a:p>
          <a:p>
            <a:pPr>
              <a:lnSpc>
                <a:spcPct val="150000"/>
              </a:lnSpc>
              <a:buClr>
                <a:srgbClr val="004075"/>
              </a:buClr>
            </a:pPr>
            <a:endParaRPr lang="en-US" sz="2000" dirty="0">
              <a:solidFill>
                <a:srgbClr val="004075"/>
              </a:solidFill>
              <a:latin typeface="Co Headline" panose="020B0503060202020204" pitchFamily="34" charset="0"/>
            </a:endParaRPr>
          </a:p>
        </p:txBody>
      </p:sp>
      <p:pic>
        <p:nvPicPr>
          <p:cNvPr id="6" name="Afbeelding 5" descr="Afbeelding met tekst, voertuig, Landvoertuig, wiel&#10;&#10;Door AI gegenereerde inhoud is mogelijk onjuist.">
            <a:extLst>
              <a:ext uri="{FF2B5EF4-FFF2-40B4-BE49-F238E27FC236}">
                <a16:creationId xmlns:a16="http://schemas.microsoft.com/office/drawing/2014/main" id="{250AD66B-FD6F-AD51-637C-9244BF765B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5139" y="7556895"/>
            <a:ext cx="6240390" cy="4162291"/>
          </a:xfrm>
          <a:prstGeom prst="rect">
            <a:avLst/>
          </a:prstGeom>
        </p:spPr>
      </p:pic>
      <p:pic>
        <p:nvPicPr>
          <p:cNvPr id="9" name="Afbeelding 8" descr="Afbeelding met tekst, voertuig, Landvoertuig, buitenshuis&#10;&#10;Door AI gegenereerde inhoud is mogelijk onjuist.">
            <a:extLst>
              <a:ext uri="{FF2B5EF4-FFF2-40B4-BE49-F238E27FC236}">
                <a16:creationId xmlns:a16="http://schemas.microsoft.com/office/drawing/2014/main" id="{7A2F451B-93E5-A90B-1006-112147C02C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5139" y="3249242"/>
            <a:ext cx="6240390" cy="4162291"/>
          </a:xfrm>
          <a:prstGeom prst="rect">
            <a:avLst/>
          </a:prstGeom>
        </p:spPr>
      </p:pic>
      <p:pic>
        <p:nvPicPr>
          <p:cNvPr id="10" name="Picture 49" descr="Icon&#10;&#10;Description automatically generated">
            <a:extLst>
              <a:ext uri="{FF2B5EF4-FFF2-40B4-BE49-F238E27FC236}">
                <a16:creationId xmlns:a16="http://schemas.microsoft.com/office/drawing/2014/main" id="{B2A80D73-DA60-341C-46B3-91DA079F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275" y="3870325"/>
            <a:ext cx="3513138" cy="71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6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09133F-6E93-48E4-AAEC-6D7D3CADC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5400" b="1" dirty="0">
                <a:latin typeface="Co Headline" panose="020B0503060202020204" pitchFamily="34" charset="0"/>
              </a:rPr>
              <a:t>WINE FIGURES - 2025</a:t>
            </a:r>
          </a:p>
          <a:p>
            <a:endParaRPr lang="nl-NL" dirty="0"/>
          </a:p>
        </p:txBody>
      </p:sp>
      <p:sp>
        <p:nvSpPr>
          <p:cNvPr id="533" name="Tijdelijke aanduiding voor tekst 1">
            <a:extLst>
              <a:ext uri="{FF2B5EF4-FFF2-40B4-BE49-F238E27FC236}">
                <a16:creationId xmlns:a16="http://schemas.microsoft.com/office/drawing/2014/main" id="{C3B2E21A-BABA-494A-A010-25897B774F81}"/>
              </a:ext>
            </a:extLst>
          </p:cNvPr>
          <p:cNvSpPr txBox="1">
            <a:spLocks/>
          </p:cNvSpPr>
          <p:nvPr/>
        </p:nvSpPr>
        <p:spPr>
          <a:xfrm>
            <a:off x="1216380" y="9595806"/>
            <a:ext cx="10185627" cy="680488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rgbClr val="EF7715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3200" dirty="0"/>
          </a:p>
        </p:txBody>
      </p:sp>
      <p:sp>
        <p:nvSpPr>
          <p:cNvPr id="534" name="Tijdelijke aanduiding voor tekst 4">
            <a:extLst>
              <a:ext uri="{FF2B5EF4-FFF2-40B4-BE49-F238E27FC236}">
                <a16:creationId xmlns:a16="http://schemas.microsoft.com/office/drawing/2014/main" id="{4224A38D-4200-4E10-91B5-A298EF396ACA}"/>
              </a:ext>
            </a:extLst>
          </p:cNvPr>
          <p:cNvSpPr txBox="1">
            <a:spLocks/>
          </p:cNvSpPr>
          <p:nvPr/>
        </p:nvSpPr>
        <p:spPr>
          <a:xfrm>
            <a:off x="1216381" y="10276294"/>
            <a:ext cx="9759950" cy="5601472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EA9"/>
                </a:solidFill>
                <a:latin typeface="Co Text" panose="020B0503060202020204" pitchFamily="34" charset="0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o Text" panose="020B0503060202020204" pitchFamily="34" charset="0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7715"/>
              </a:buClr>
              <a:buFont typeface="Wingdings" panose="05000000000000000000" pitchFamily="2" charset="2"/>
              <a:buChar char="§"/>
            </a:pPr>
            <a:endParaRPr lang="nl-NL" sz="2400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7887BF9-C2DD-4928-B663-60AD53B82E5E}"/>
              </a:ext>
            </a:extLst>
          </p:cNvPr>
          <p:cNvSpPr txBox="1">
            <a:spLocks/>
          </p:cNvSpPr>
          <p:nvPr/>
        </p:nvSpPr>
        <p:spPr>
          <a:xfrm>
            <a:off x="1362075" y="4828073"/>
            <a:ext cx="6608816" cy="4527228"/>
          </a:xfrm>
          <a:prstGeom prst="rect">
            <a:avLst/>
          </a:prstGeom>
        </p:spPr>
        <p:txBody>
          <a:bodyPr>
            <a:norm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en-US" sz="1800">
              <a:solidFill>
                <a:schemeClr val="bg1"/>
              </a:solidFill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o Headline" panose="020B050306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4CC040-E6DE-468D-BD11-D05CEC9F8D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8680" y="3477444"/>
            <a:ext cx="15594053" cy="8060988"/>
          </a:xfrm>
          <a:prstGeom prst="rect">
            <a:avLst/>
          </a:prstGeom>
        </p:spPr>
      </p:pic>
      <p:pic>
        <p:nvPicPr>
          <p:cNvPr id="5" name="Afbeelding 4" descr="Afbeelding met logo, Graphics, symbool, ontwerp&#10;&#10;Door AI gegenereerde inhoud is mogelijk onjuist.">
            <a:extLst>
              <a:ext uri="{FF2B5EF4-FFF2-40B4-BE49-F238E27FC236}">
                <a16:creationId xmlns:a16="http://schemas.microsoft.com/office/drawing/2014/main" id="{10D70C40-84FA-CBA8-F639-5535A95B1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862" y="3061193"/>
            <a:ext cx="8060988" cy="8060988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0678BBB-7543-C268-1E75-DE1155BD4AB5}"/>
              </a:ext>
            </a:extLst>
          </p:cNvPr>
          <p:cNvSpPr txBox="1">
            <a:spLocks/>
          </p:cNvSpPr>
          <p:nvPr/>
        </p:nvSpPr>
        <p:spPr>
          <a:xfrm>
            <a:off x="4272387" y="8816221"/>
            <a:ext cx="14257370" cy="7765168"/>
          </a:xfrm>
          <a:prstGeom prst="rect">
            <a:avLst/>
          </a:prstGeom>
        </p:spPr>
        <p:txBody>
          <a:bodyPr>
            <a:noAutofit/>
          </a:bodyPr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004075"/>
              </a:buClr>
            </a:pPr>
            <a:endParaRPr lang="fr-FR" sz="3200" dirty="0">
              <a:solidFill>
                <a:srgbClr val="004075"/>
              </a:solidFill>
              <a:latin typeface="Co Headline" panose="020B0503060202020204"/>
              <a:cs typeface="Arial" charset="0"/>
            </a:endParaRPr>
          </a:p>
          <a:p>
            <a:pPr marL="0" indent="0">
              <a:lnSpc>
                <a:spcPct val="150000"/>
              </a:lnSpc>
              <a:buClr>
                <a:srgbClr val="004075"/>
              </a:buClr>
              <a:buNone/>
            </a:pPr>
            <a:r>
              <a:rPr lang="en-US" sz="6600" b="1" dirty="0">
                <a:solidFill>
                  <a:srgbClr val="004075"/>
                </a:solidFill>
                <a:latin typeface="Co Text" panose="020B0503060202020204" pitchFamily="34" charset="0"/>
              </a:rPr>
              <a:t>FRANCE</a:t>
            </a:r>
          </a:p>
          <a:p>
            <a:pPr>
              <a:lnSpc>
                <a:spcPct val="150000"/>
              </a:lnSpc>
              <a:buClr>
                <a:srgbClr val="004075"/>
              </a:buClr>
            </a:pPr>
            <a:endParaRPr lang="en-US" sz="3200" dirty="0">
              <a:solidFill>
                <a:srgbClr val="004075"/>
              </a:solidFill>
              <a:latin typeface="Co Headline" panose="020B05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10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G_EUROPE_-_France_slides_2024" id="{BC2434F0-7688-4CDF-A13A-87CFA7BD4BCF}" vid="{0246C0A0-0C4C-40FA-8BAF-E292DCFCA7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KLG_EUROPE_-_France_slides_2025 (002)</Template>
  <TotalTime>28</TotalTime>
  <Words>442</Words>
  <Application>Microsoft Office PowerPoint</Application>
  <PresentationFormat>Aangepast</PresentationFormat>
  <Paragraphs>78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Co Headline</vt:lpstr>
      <vt:lpstr>Co Headline Bd</vt:lpstr>
      <vt:lpstr>Co Text</vt:lpstr>
      <vt:lpstr>Co Text Bd</vt:lpstr>
      <vt:lpstr>Co Text Lt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KLG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Joris van Gerven | KLG</dc:creator>
  <cp:lastModifiedBy>Jenny Coenders | KLG</cp:lastModifiedBy>
  <cp:revision>2</cp:revision>
  <dcterms:created xsi:type="dcterms:W3CDTF">2026-02-17T09:40:58Z</dcterms:created>
  <dcterms:modified xsi:type="dcterms:W3CDTF">2026-02-20T09:03:16Z</dcterms:modified>
</cp:coreProperties>
</file>